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6" r:id="rId5"/>
    <p:sldId id="258" r:id="rId6"/>
    <p:sldId id="271" r:id="rId7"/>
    <p:sldId id="262" r:id="rId8"/>
    <p:sldId id="263" r:id="rId9"/>
    <p:sldId id="270" r:id="rId10"/>
    <p:sldId id="261" r:id="rId11"/>
    <p:sldId id="269" r:id="rId12"/>
    <p:sldId id="272" r:id="rId13"/>
    <p:sldId id="266"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6"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65977-5FE9-B3FB-B2AB-81F5E1CD0BDB}" v="611" dt="2025-11-19T15:51:26.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7.png"/><Relationship Id="rId4" Type="http://schemas.openxmlformats.org/officeDocument/2006/relationships/image" Target="../media/image3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7.png"/><Relationship Id="rId4" Type="http://schemas.openxmlformats.org/officeDocument/2006/relationships/image" Target="../media/image3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7.png"/><Relationship Id="rId4" Type="http://schemas.openxmlformats.org/officeDocument/2006/relationships/image" Target="../media/image3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Bedankt voor uw deelname aan deze leermodule</a:t>
            </a:r>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a:t>Namens al onze partners!</a:t>
            </a:r>
            <a:endParaRPr/>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Introductie online leeromgeving Leren Pionieren</a:t>
            </a: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1</a:t>
            </a:r>
            <a:br>
              <a:rPr lang="nl-NL" b="1">
                <a:effectLst/>
                <a:latin typeface="Roboto" panose="02000000000000000000" pitchFamily="2" charset="0"/>
              </a:rPr>
            </a:br>
            <a:r>
              <a:rPr lang="nl-NL" b="1">
                <a:effectLst/>
                <a:latin typeface="Roboto" panose="02000000000000000000" pitchFamily="2" charset="0"/>
              </a:rPr>
              <a:t>Viervoudig luisteren</a:t>
            </a:r>
            <a:br>
              <a:rPr lang="nl-NL" b="0" i="0">
                <a:solidFill>
                  <a:srgbClr val="606060"/>
                </a:solidFill>
                <a:effectLst/>
                <a:latin typeface="Roboto" panose="02000000000000000000" pitchFamily="2" charset="0"/>
              </a:rPr>
            </a:br>
            <a:endParaRPr/>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Oriëntatievideo module 2</a:t>
            </a:r>
            <a:br>
              <a:rPr lang="nl-NL" b="1">
                <a:effectLst/>
                <a:latin typeface="Roboto" panose="02000000000000000000" pitchFamily="2" charset="0"/>
              </a:rPr>
            </a:br>
            <a:r>
              <a:rPr lang="nl-NL" b="1">
                <a:effectLst/>
                <a:latin typeface="Roboto" panose="02000000000000000000" pitchFamily="2" charset="0"/>
              </a:rPr>
              <a:t>Liefhebben en dienen</a:t>
            </a:r>
            <a:br>
              <a:rPr lang="nl-NL" b="0" i="0">
                <a:solidFill>
                  <a:srgbClr val="606060"/>
                </a:solidFill>
                <a:effectLst/>
                <a:latin typeface="Roboto" panose="02000000000000000000" pitchFamily="2" charset="0"/>
              </a:rPr>
            </a:br>
            <a:endParaRPr lang="nl-NL"/>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(1e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(2e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3</a:t>
            </a:r>
            <a:br>
              <a:rPr lang="nl-NL"/>
            </a:br>
            <a:r>
              <a:rPr lang="nl-NL"/>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(2e video)</a:t>
            </a:r>
            <a:endParaRPr/>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4</a:t>
            </a:r>
            <a:br>
              <a:rPr lang="nl-NL"/>
            </a:br>
            <a:r>
              <a:rPr lang="nl-NL"/>
              <a:t>Geloofsleven ontdekken</a:t>
            </a:r>
            <a:endParaRPr/>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4</a:t>
            </a:r>
            <a:br>
              <a:rPr lang="nl-NL"/>
            </a:br>
            <a:r>
              <a:rPr lang="nl-NL"/>
              <a:t>Geloofsleven ontdekken</a:t>
            </a:r>
            <a:endParaRPr/>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5</a:t>
            </a:r>
            <a:br>
              <a:rPr lang="nl-NL"/>
            </a:br>
            <a:r>
              <a:rPr lang="nl-NL"/>
              <a:t>Kerk-zijn vormgeven</a:t>
            </a:r>
            <a:endParaRPr/>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5</a:t>
            </a:r>
            <a:br>
              <a:rPr lang="nl-NL"/>
            </a:br>
            <a:r>
              <a:rPr lang="nl-NL"/>
              <a:t>Kerk-zijn vormgeven</a:t>
            </a:r>
            <a:endParaRPr/>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6</a:t>
            </a:r>
            <a:br>
              <a:rPr lang="nl-NL"/>
            </a:br>
            <a:r>
              <a:rPr lang="nl-NL"/>
              <a:t>Doorgaan en delen</a:t>
            </a:r>
            <a:endParaRPr/>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(1e video)</a:t>
            </a:r>
            <a:endParaRPr/>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(2e video)</a:t>
            </a:r>
            <a:endParaRPr/>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(3e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11</a:t>
            </a:r>
            <a:br>
              <a:rPr lang="nl-NL"/>
            </a:br>
            <a:r>
              <a:rPr lang="nl-NL"/>
              <a:t>Sterke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11</a:t>
            </a:r>
            <a:br>
              <a:rPr lang="nl-NL"/>
            </a:br>
            <a:r>
              <a:rPr lang="nl-NL"/>
              <a:t>Sterkte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(1e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1.xml"/><Relationship Id="rId1" Type="http://schemas.openxmlformats.org/officeDocument/2006/relationships/video" Target="https://www.youtube.com/embed/1T347SVn0S8?feature=oembed" TargetMode="External"/><Relationship Id="rId4" Type="http://schemas.openxmlformats.org/officeDocument/2006/relationships/hyperlink" Target="https://youtu.be/1T347SVn0S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Kerk-zijn</a:t>
            </a:r>
            <a:br>
              <a:rPr lang="nl-NL" dirty="0"/>
            </a:br>
            <a:r>
              <a:rPr lang="nl-NL" dirty="0"/>
              <a:t>vormgeven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804985" cy="1298194"/>
          </a:xfrm>
        </p:spPr>
        <p:txBody>
          <a:bodyPr/>
          <a:lstStyle/>
          <a:p>
            <a:pPr algn="l"/>
            <a:r>
              <a:rPr lang="nl-NL" sz="1800" i="0" u="none" strike="noStrike" dirty="0">
                <a:solidFill>
                  <a:srgbClr val="000000"/>
                </a:solidFill>
                <a:effectLst/>
                <a:latin typeface="Arial"/>
              </a:rPr>
              <a:t>Welkom bij </a:t>
            </a:r>
            <a:r>
              <a:rPr lang="nl-NL" sz="1800" dirty="0">
                <a:solidFill>
                  <a:srgbClr val="000000"/>
                </a:solidFill>
                <a:latin typeface="Arial"/>
              </a:rPr>
              <a:t>de </a:t>
            </a:r>
          </a:p>
          <a:p>
            <a:pPr algn="l"/>
            <a:r>
              <a:rPr lang="nl-NL" sz="1800" dirty="0">
                <a:solidFill>
                  <a:srgbClr val="000000"/>
                </a:solidFill>
                <a:latin typeface="Arial"/>
              </a:rPr>
              <a:t>verdiepende teamsessie</a:t>
            </a:r>
          </a:p>
          <a:p>
            <a:pPr algn="l"/>
            <a:r>
              <a:rPr lang="nl-NL" sz="1800" dirty="0">
                <a:solidFill>
                  <a:srgbClr val="000000"/>
                </a:solidFill>
                <a:latin typeface="Arial"/>
              </a:rPr>
              <a:t>over handen vouwen en </a:t>
            </a:r>
          </a:p>
          <a:p>
            <a:pPr algn="l"/>
            <a:r>
              <a:rPr lang="nl-NL" sz="1800" dirty="0">
                <a:latin typeface="Arial"/>
              </a:rPr>
              <a:t>handen uit de mouwen</a:t>
            </a:r>
            <a:endParaRPr lang="nl-NL" sz="1800" dirty="0">
              <a:effectLst/>
              <a:latin typeface="Arial"/>
            </a:endParaRPr>
          </a:p>
          <a:p>
            <a:pPr algn="l"/>
            <a:br>
              <a:rPr lang="nl-NL" dirty="0"/>
            </a:br>
            <a:endParaRPr lang="nl-NL"/>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Wat denk je zelf?</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a:buNone/>
            </a:pPr>
            <a:endParaRPr lang="nl-NL" b="0" i="0" u="none" strike="noStrike" dirty="0">
              <a:effectLst/>
              <a:latin typeface="Calibri" panose="020F0502020204030204" pitchFamily="34" charset="0"/>
              <a:cs typeface="Calibri" panose="020F0502020204030204" pitchFamily="34" charset="0"/>
            </a:endParaRPr>
          </a:p>
          <a:p>
            <a:pPr marL="139700" indent="0">
              <a:lnSpc>
                <a:spcPct val="114999"/>
              </a:lnSpc>
              <a:buNone/>
            </a:pPr>
            <a:endParaRPr lang="nl-NL" b="0" dirty="0"/>
          </a:p>
          <a:p>
            <a:pPr marL="482600" indent="-342900" fontAlgn="base">
              <a:buAutoNum type="arabicPeriod"/>
            </a:pPr>
            <a:r>
              <a:rPr lang="nl-NL" b="0" dirty="0">
                <a:solidFill>
                  <a:srgbClr val="000000"/>
                </a:solidFill>
              </a:rPr>
              <a:t>Welke overeenkomsten en welke verschillen zien we tussen onze gedachten? </a:t>
            </a:r>
          </a:p>
          <a:p>
            <a:pPr marL="482600" indent="-342900">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van de twee essenties van kerk-zijn roept de meeste positieve reacties op?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Zegt de verdeling en de inhoud van onze reacties iets over een eventuele voorkeur voor meer bezig zijn met de ‘binnenwereld’ of met de ’buitenwereld’?</a:t>
            </a:r>
            <a:endParaRPr lang="nl-NL"/>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Stelling nemen</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marL="139700" indent="0">
              <a:lnSpc>
                <a:spcPct val="114999"/>
              </a:lnSpc>
              <a:buNone/>
            </a:pPr>
            <a:endParaRPr lang="nl-NL" b="0" dirty="0">
              <a:solidFill>
                <a:srgbClr val="000000"/>
              </a:solidFill>
            </a:endParaRPr>
          </a:p>
          <a:p>
            <a:pPr marL="482600" indent="-342900">
              <a:lnSpc>
                <a:spcPct val="114999"/>
              </a:lnSpc>
              <a:buAutoNum type="arabicPeriod"/>
            </a:pPr>
            <a:r>
              <a:rPr lang="nl-NL" b="0" dirty="0">
                <a:solidFill>
                  <a:srgbClr val="000000"/>
                </a:solidFill>
              </a:rPr>
              <a:t>Spiritualiteit heeft in onze proefplek veel meer aandacht gekregen sinds wij het basisprogramma van deze module hebben gedaan. </a:t>
            </a:r>
            <a:br>
              <a:rPr lang="nl-NL" b="0" dirty="0">
                <a:solidFill>
                  <a:srgbClr val="000000"/>
                </a:solidFill>
              </a:rPr>
            </a:br>
            <a:endParaRPr lang="nl-NL"/>
          </a:p>
          <a:p>
            <a:pPr marL="482600" indent="-342900">
              <a:lnSpc>
                <a:spcPct val="114999"/>
              </a:lnSpc>
              <a:buAutoNum type="arabicPeriod"/>
            </a:pPr>
            <a:r>
              <a:rPr lang="nl-NL" b="0" dirty="0">
                <a:solidFill>
                  <a:srgbClr val="000000"/>
                </a:solidFill>
              </a:rPr>
              <a:t>Dienstbaarheid is bij ons nog nauwelijks van de grond gekomen. </a:t>
            </a:r>
            <a:endParaRPr lang="nl-NL"/>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Als ik moet kiezen, vind ik ‘dienstbaarheid’ belangrijker dan ‘spiritualiteit’</a:t>
            </a:r>
            <a:endParaRPr lang="nl-NL"/>
          </a:p>
          <a:p>
            <a:pPr rtl="0" fontAlgn="base">
              <a:spcBef>
                <a:spcPts val="0"/>
              </a:spcBef>
              <a:spcAft>
                <a:spcPts val="0"/>
              </a:spcAf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708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Handen vouwen en handen uit de mouwen</a:t>
            </a:r>
          </a:p>
        </p:txBody>
      </p:sp>
      <p:pic>
        <p:nvPicPr>
          <p:cNvPr id="3" name="Online Media 2" title="Module 5 Reisgidsvideo 2 (verdieping): Handen vouwen en handen uit de mouwen">
            <a:hlinkClick r:id="" action="ppaction://noaction"/>
            <a:extLst>
              <a:ext uri="{FF2B5EF4-FFF2-40B4-BE49-F238E27FC236}">
                <a16:creationId xmlns:a16="http://schemas.microsoft.com/office/drawing/2014/main" id="{38AF9FE4-1D26-0AED-641D-1922FB6DE020}"/>
              </a:ext>
            </a:extLst>
          </p:cNvPr>
          <p:cNvPicPr>
            <a:picLocks noRot="1" noChangeAspect="1"/>
          </p:cNvPicPr>
          <p:nvPr>
            <a:videoFile r:link="rId1"/>
          </p:nvPr>
        </p:nvPicPr>
        <p:blipFill>
          <a:blip r:embed="rId3"/>
          <a:stretch>
            <a:fillRect/>
          </a:stretch>
        </p:blipFill>
        <p:spPr>
          <a:xfrm>
            <a:off x="401637" y="1514476"/>
            <a:ext cx="5969000" cy="3357562"/>
          </a:xfrm>
          <a:prstGeom prst="rect">
            <a:avLst/>
          </a:prstGeom>
        </p:spPr>
      </p:pic>
      <p:sp>
        <p:nvSpPr>
          <p:cNvPr id="6" name="TextBox 5">
            <a:extLst>
              <a:ext uri="{FF2B5EF4-FFF2-40B4-BE49-F238E27FC236}">
                <a16:creationId xmlns:a16="http://schemas.microsoft.com/office/drawing/2014/main" id="{6CD58437-3B27-2ABB-E73B-0CF128071104}"/>
              </a:ext>
            </a:extLst>
          </p:cNvPr>
          <p:cNvSpPr txBox="1"/>
          <p:nvPr/>
        </p:nvSpPr>
        <p:spPr>
          <a:xfrm>
            <a:off x="6604395" y="4498774"/>
            <a:ext cx="2271714"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A2298D"/>
                </a:solidFill>
                <a:hlinkClick r:id="rId4">
                  <a:extLst>
                    <a:ext uri="{A12FA001-AC4F-418D-AE19-62706E023703}">
                      <ahyp:hlinkClr xmlns:ahyp="http://schemas.microsoft.com/office/drawing/2018/hyperlinkcolor" val="tx"/>
                    </a:ext>
                  </a:extLst>
                </a:hlinkClick>
              </a:rPr>
              <a:t>Geen video zichtbaar? Klik hier</a:t>
            </a:r>
            <a:endParaRPr lang="en-US" sz="1100" b="1">
              <a:solidFill>
                <a:srgbClr val="A2298D"/>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7982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 </a:t>
            </a:r>
            <a:br>
              <a:rPr lang="nl-NL" dirty="0"/>
            </a:br>
            <a:r>
              <a:rPr lang="nl-NL" dirty="0"/>
              <a:t>Luisterend vormgeven aan spiritualiteit</a:t>
            </a:r>
          </a:p>
        </p:txBody>
      </p:sp>
      <p:sp>
        <p:nvSpPr>
          <p:cNvPr id="4" name="Tijdelijke aanduiding voor tekst 2">
            <a:extLst>
              <a:ext uri="{FF2B5EF4-FFF2-40B4-BE49-F238E27FC236}">
                <a16:creationId xmlns:a16="http://schemas.microsoft.com/office/drawing/2014/main" id="{81C57828-F0A8-A090-2B41-4182AB553D17}"/>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endParaRPr lang="nl-NL"/>
          </a:p>
        </p:txBody>
      </p:sp>
      <p:sp>
        <p:nvSpPr>
          <p:cNvPr id="6" name="Tijdelijke aanduiding voor tekst 2">
            <a:extLst>
              <a:ext uri="{FF2B5EF4-FFF2-40B4-BE49-F238E27FC236}">
                <a16:creationId xmlns:a16="http://schemas.microsoft.com/office/drawing/2014/main" id="{05689B0F-3C35-3AA7-2E8A-E56F527B34C7}"/>
              </a:ext>
            </a:extLst>
          </p:cNvPr>
          <p:cNvSpPr txBox="1">
            <a:spLocks/>
          </p:cNvSpPr>
          <p:nvPr/>
        </p:nvSpPr>
        <p:spPr>
          <a:xfrm>
            <a:off x="464100" y="11321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buFont typeface="Calibri"/>
              <a:buNone/>
            </a:pPr>
            <a:endParaRPr lang="nl-NL" b="0">
              <a:solidFill>
                <a:srgbClr val="000000"/>
              </a:solidFill>
              <a:latin typeface="Calibri" panose="020F0502020204030204" pitchFamily="34" charset="0"/>
              <a:cs typeface="Calibri" panose="020F0502020204030204" pitchFamily="34" charset="0"/>
            </a:endParaRPr>
          </a:p>
          <a:p>
            <a:pPr fontAlgn="base">
              <a:buAutoNum type="arabicPeriod"/>
            </a:pPr>
            <a:r>
              <a:rPr lang="nl-NL" b="0" dirty="0">
                <a:solidFill>
                  <a:srgbClr val="000000"/>
                </a:solidFill>
              </a:rPr>
              <a:t>Wat heeft de Bijbel ons te zeggen over het vormgeven aan spiritualiteit en wat lijkt God ons daarover op andere manieren duidelijk te maken? </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nemen we hiervoor mee vanuit onze eigen kerkelijke traditie en wat kunnen we leren van andere tradities?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vormen van spiritualiteit sluiten aan bij de omgeving waarin wij pionieren met onze proefplek? </a:t>
            </a:r>
            <a:endParaRPr lang="nl-NL"/>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vormen van spiritualiteit passen bij ons als team?</a:t>
            </a:r>
            <a:endParaRPr lang="nl-NL" dirty="0"/>
          </a:p>
          <a:p>
            <a:endParaRPr lang="nl-NL"/>
          </a:p>
        </p:txBody>
      </p:sp>
    </p:spTree>
    <p:extLst>
      <p:ext uri="{BB962C8B-B14F-4D97-AF65-F5344CB8AC3E}">
        <p14:creationId xmlns:p14="http://schemas.microsoft.com/office/powerpoint/2010/main" val="80635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 </a:t>
            </a:r>
            <a:br>
              <a:rPr lang="nl-NL" dirty="0"/>
            </a:br>
            <a:r>
              <a:rPr lang="nl-NL" dirty="0"/>
              <a:t>Luisterend vormgeven aan dienstbaarheid</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a:xfrm>
            <a:off x="311700" y="1122672"/>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fontAlgn="base">
              <a:buAutoNum type="arabicPeriod"/>
            </a:pPr>
            <a:r>
              <a:rPr lang="nl-NL" b="0" dirty="0">
                <a:solidFill>
                  <a:srgbClr val="000000"/>
                </a:solidFill>
              </a:rPr>
              <a:t>Welke signalen krijgen we over </a:t>
            </a:r>
            <a:r>
              <a:rPr lang="nl-NL" b="0" i="0" u="none" strike="noStrike" dirty="0">
                <a:solidFill>
                  <a:srgbClr val="000000"/>
                </a:solidFill>
                <a:effectLst/>
              </a:rPr>
              <a:t>wat </a:t>
            </a:r>
            <a:r>
              <a:rPr lang="nl-NL" b="0" dirty="0">
                <a:solidFill>
                  <a:srgbClr val="000000"/>
                </a:solidFill>
              </a:rPr>
              <a:t>er speelt </a:t>
            </a:r>
            <a:r>
              <a:rPr lang="nl-NL" b="0" i="0" u="none" strike="noStrike" dirty="0">
                <a:solidFill>
                  <a:srgbClr val="000000"/>
                </a:solidFill>
                <a:effectLst/>
              </a:rPr>
              <a:t>in de </a:t>
            </a:r>
            <a:r>
              <a:rPr lang="nl-NL" b="0" dirty="0">
                <a:solidFill>
                  <a:srgbClr val="000000"/>
                </a:solidFill>
              </a:rPr>
              <a:t>omgeving? </a:t>
            </a:r>
            <a:br>
              <a:rPr lang="nl-NL" b="0" dirty="0">
                <a:solidFill>
                  <a:srgbClr val="000000"/>
                </a:solidFill>
              </a:rPr>
            </a:br>
            <a:endParaRPr lang="nl-NL" b="0" dirty="0">
              <a:solidFill>
                <a:srgbClr val="000000"/>
              </a:solidFill>
            </a:endParaRPr>
          </a:p>
          <a:p>
            <a:pPr>
              <a:lnSpc>
                <a:spcPct val="114999"/>
              </a:lnSpc>
              <a:buAutoNum type="arabicPeriod"/>
            </a:pPr>
            <a:r>
              <a:rPr lang="nl-NL" b="0" dirty="0">
                <a:solidFill>
                  <a:srgbClr val="000000"/>
                </a:solidFill>
              </a:rPr>
              <a:t>Met welke eigenschappen van onze proefplek kunnen </a:t>
            </a:r>
            <a:r>
              <a:rPr lang="nl-NL" b="0" i="0" u="none" strike="noStrike" dirty="0">
                <a:solidFill>
                  <a:srgbClr val="000000"/>
                </a:solidFill>
                <a:effectLst/>
              </a:rPr>
              <a:t>wij </a:t>
            </a:r>
            <a:r>
              <a:rPr lang="nl-NL" b="0" dirty="0">
                <a:solidFill>
                  <a:srgbClr val="000000"/>
                </a:solidFill>
              </a:rPr>
              <a:t>hier het beste op inspelen? En wat zijn onze beperkingen</a:t>
            </a:r>
            <a:r>
              <a:rPr lang="nl-NL" b="0" i="0" u="none" strike="noStrike" dirty="0">
                <a:solidFill>
                  <a:srgbClr val="000000"/>
                </a:solidFill>
                <a:effectLst/>
              </a:rPr>
              <a:t>?</a:t>
            </a:r>
            <a:r>
              <a:rPr lang="nl-NL" b="0" dirty="0">
                <a:solidFill>
                  <a:srgbClr val="000000"/>
                </a:solidFill>
              </a:rPr>
              <a:t> </a:t>
            </a:r>
            <a:endParaRPr lang="nl-NL"/>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Hoe zijn andere kerken al dienstbaar in </a:t>
            </a:r>
            <a:r>
              <a:rPr lang="nl-NL" b="0" i="0" u="none" strike="noStrike" dirty="0">
                <a:solidFill>
                  <a:srgbClr val="000000"/>
                </a:solidFill>
                <a:effectLst/>
              </a:rPr>
              <a:t>de </a:t>
            </a:r>
            <a:r>
              <a:rPr lang="nl-NL" b="0" dirty="0">
                <a:solidFill>
                  <a:srgbClr val="000000"/>
                </a:solidFill>
              </a:rPr>
              <a:t>omgeving </a:t>
            </a:r>
            <a:r>
              <a:rPr lang="nl-NL" b="0" i="0" u="none" strike="noStrike" dirty="0">
                <a:solidFill>
                  <a:srgbClr val="000000"/>
                </a:solidFill>
                <a:effectLst/>
              </a:rPr>
              <a:t>en </a:t>
            </a:r>
            <a:r>
              <a:rPr lang="nl-NL" b="0" dirty="0">
                <a:solidFill>
                  <a:srgbClr val="000000"/>
                </a:solidFill>
              </a:rPr>
              <a:t>hoe willen wij ons daartoe verhouden? </a:t>
            </a:r>
            <a:endParaRPr lang="nl-NL"/>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wordt ons door </a:t>
            </a:r>
            <a:r>
              <a:rPr lang="nl-NL" b="0" i="0" u="none" strike="noStrike" dirty="0">
                <a:solidFill>
                  <a:srgbClr val="000000"/>
                </a:solidFill>
                <a:effectLst/>
              </a:rPr>
              <a:t>de Bijbel en gebed</a:t>
            </a:r>
            <a:r>
              <a:rPr lang="nl-NL" b="0" dirty="0">
                <a:solidFill>
                  <a:srgbClr val="000000"/>
                </a:solidFill>
              </a:rPr>
              <a:t> duidelijk over dienstbaarheid </a:t>
            </a:r>
            <a:r>
              <a:rPr lang="nl-NL" b="0" i="0" u="none" strike="noStrike" dirty="0">
                <a:solidFill>
                  <a:srgbClr val="000000"/>
                </a:solidFill>
                <a:effectLst/>
              </a:rPr>
              <a:t>in </a:t>
            </a:r>
            <a:r>
              <a:rPr lang="nl-NL" b="0" dirty="0">
                <a:solidFill>
                  <a:srgbClr val="000000"/>
                </a:solidFill>
              </a:rPr>
              <a:t>onze omgeving</a:t>
            </a:r>
            <a:r>
              <a:rPr lang="nl-NL" b="0" i="0" u="none" strike="noStrike" dirty="0">
                <a:solidFill>
                  <a:srgbClr val="000000"/>
                </a:solidFill>
                <a:effectLst/>
              </a:rPr>
              <a:t>?</a:t>
            </a:r>
            <a:endParaRPr lang="nl-NL"/>
          </a:p>
          <a:p>
            <a:endParaRPr lang="nl-NL"/>
          </a:p>
        </p:txBody>
      </p:sp>
    </p:spTree>
    <p:extLst>
      <p:ext uri="{BB962C8B-B14F-4D97-AF65-F5344CB8AC3E}">
        <p14:creationId xmlns:p14="http://schemas.microsoft.com/office/powerpoint/2010/main" val="222278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Dienstbare spiritualiteit beoefenen </a:t>
            </a:r>
            <a:r>
              <a:rPr lang="nl-NL" sz="2000" dirty="0"/>
              <a:t>(handen vouwen)</a:t>
            </a:r>
            <a:br>
              <a:rPr lang="nl-NL" dirty="0"/>
            </a:br>
            <a:endParaRPr lang="nl-NL"/>
          </a:p>
        </p:txBody>
      </p:sp>
      <p:sp>
        <p:nvSpPr>
          <p:cNvPr id="4" name="Tijdelijke aanduiding voor tekst 2">
            <a:extLst>
              <a:ext uri="{FF2B5EF4-FFF2-40B4-BE49-F238E27FC236}">
                <a16:creationId xmlns:a16="http://schemas.microsoft.com/office/drawing/2014/main" id="{4E05C815-ECF8-172F-CA57-D424C1A09400}"/>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endParaRPr lang="nl-NL"/>
          </a:p>
        </p:txBody>
      </p:sp>
      <p:sp>
        <p:nvSpPr>
          <p:cNvPr id="7" name="Tijdelijke aanduiding voor tekst 2">
            <a:extLst>
              <a:ext uri="{FF2B5EF4-FFF2-40B4-BE49-F238E27FC236}">
                <a16:creationId xmlns:a16="http://schemas.microsoft.com/office/drawing/2014/main" id="{D606A8AF-9560-20D9-6402-B8900B152A24}"/>
              </a:ext>
            </a:extLst>
          </p:cNvPr>
          <p:cNvSpPr txBox="1">
            <a:spLocks/>
          </p:cNvSpPr>
          <p:nvPr/>
        </p:nvSpPr>
        <p:spPr>
          <a:xfrm>
            <a:off x="464100" y="11321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buFont typeface="Calibri"/>
              <a:buNone/>
            </a:pPr>
            <a:endParaRPr lang="nl-NL" b="0">
              <a:solidFill>
                <a:srgbClr val="000000"/>
              </a:solidFill>
              <a:latin typeface="Calibri" panose="020F0502020204030204" pitchFamily="34" charset="0"/>
              <a:cs typeface="Calibri" panose="020F0502020204030204" pitchFamily="34" charset="0"/>
            </a:endParaRPr>
          </a:p>
          <a:p>
            <a:pPr>
              <a:lnSpc>
                <a:spcPct val="114999"/>
              </a:lnSpc>
              <a:buFont typeface="Arial"/>
              <a:buChar char="•"/>
            </a:pPr>
            <a:r>
              <a:rPr lang="nl-NL" b="0" dirty="0">
                <a:solidFill>
                  <a:srgbClr val="000000"/>
                </a:solidFill>
              </a:rPr>
              <a:t>Wat heb ik persoonlijk nodig in relatie tot het pionieren met onze proefplek? </a:t>
            </a:r>
            <a:endParaRPr lang="nl-NL"/>
          </a:p>
          <a:p>
            <a:pPr>
              <a:lnSpc>
                <a:spcPct val="114999"/>
              </a:lnSpc>
              <a:buFont typeface="Arial"/>
              <a:buChar char="•"/>
            </a:pPr>
            <a:endParaRPr lang="nl-NL" b="0" dirty="0">
              <a:solidFill>
                <a:srgbClr val="000000"/>
              </a:solidFill>
            </a:endParaRPr>
          </a:p>
          <a:p>
            <a:pPr>
              <a:lnSpc>
                <a:spcPct val="114999"/>
              </a:lnSpc>
              <a:buFont typeface="Arial"/>
              <a:buChar char="•"/>
            </a:pPr>
            <a:r>
              <a:rPr lang="nl-NL" b="0" dirty="0">
                <a:solidFill>
                  <a:srgbClr val="000000"/>
                </a:solidFill>
              </a:rPr>
              <a:t>Waar maak ik mij zorgen over in relatie tot het pionieren met onze proefplek? </a:t>
            </a:r>
            <a:endParaRPr lang="nl-NL" dirty="0"/>
          </a:p>
          <a:p>
            <a:pPr>
              <a:lnSpc>
                <a:spcPct val="114999"/>
              </a:lnSpc>
              <a:buFont typeface="Arial"/>
              <a:buChar char="•"/>
            </a:pPr>
            <a:endParaRPr lang="nl-NL" b="0" dirty="0">
              <a:solidFill>
                <a:srgbClr val="000000"/>
              </a:solidFill>
            </a:endParaRPr>
          </a:p>
          <a:p>
            <a:pPr>
              <a:lnSpc>
                <a:spcPct val="114999"/>
              </a:lnSpc>
              <a:buFont typeface="Arial"/>
              <a:buChar char="•"/>
            </a:pPr>
            <a:r>
              <a:rPr lang="nl-NL" b="0" dirty="0">
                <a:solidFill>
                  <a:srgbClr val="000000"/>
                </a:solidFill>
              </a:rPr>
              <a:t>Welke gedachten komen er nog meer in mij op als ik denk aan onze proefplek </a:t>
            </a:r>
            <a:endParaRPr lang="nl-NL"/>
          </a:p>
          <a:p>
            <a:pPr marL="139700" indent="0">
              <a:lnSpc>
                <a:spcPct val="114999"/>
              </a:lnSpc>
              <a:buNone/>
            </a:pPr>
            <a:r>
              <a:rPr lang="nl-NL" b="0" dirty="0">
                <a:solidFill>
                  <a:srgbClr val="000000"/>
                </a:solidFill>
              </a:rPr>
              <a:t>  en/of de omgeving waarin wij pionieren?</a:t>
            </a:r>
            <a:endParaRPr lang="nl-NL"/>
          </a:p>
          <a:p>
            <a:pPr marL="139700" indent="0" fontAlgn="base">
              <a:buNone/>
            </a:pPr>
            <a:endParaRPr lang="nl-NL" b="0" dirty="0">
              <a:solidFill>
                <a:srgbClr val="000000"/>
              </a:solidFill>
              <a:latin typeface="Calibri" panose="020F0502020204030204" pitchFamily="34" charset="0"/>
              <a:cs typeface="Calibri" panose="020F0502020204030204" pitchFamily="34" charset="0"/>
            </a:endParaRPr>
          </a:p>
          <a:p>
            <a:pPr marL="139700" indent="0">
              <a:lnSpc>
                <a:spcPct val="114999"/>
              </a:lnSpc>
              <a:buNone/>
            </a:pPr>
            <a:endParaRPr lang="nl-NL" b="0" dirty="0">
              <a:solidFill>
                <a:srgbClr val="000000"/>
              </a:solidFill>
              <a:latin typeface="Calibri" panose="020F0502020204030204" pitchFamily="34" charset="0"/>
              <a:cs typeface="Calibri" panose="020F0502020204030204" pitchFamily="34" charset="0"/>
            </a:endParaRPr>
          </a:p>
          <a:p>
            <a:pPr>
              <a:buFont typeface="Arial"/>
              <a:buChar char="•"/>
            </a:pPr>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93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Spirituele dienstbaarheid beoefenen </a:t>
            </a:r>
            <a:r>
              <a:rPr lang="nl-NL" sz="2000" dirty="0"/>
              <a:t>(handen uit de mouwen)</a:t>
            </a:r>
          </a:p>
        </p:txBody>
      </p:sp>
      <p:sp>
        <p:nvSpPr>
          <p:cNvPr id="3" name="Tijdelijke aanduiding voor tekst 2">
            <a:extLst>
              <a:ext uri="{FF2B5EF4-FFF2-40B4-BE49-F238E27FC236}">
                <a16:creationId xmlns:a16="http://schemas.microsoft.com/office/drawing/2014/main" id="{F82B0D44-A432-E62F-C163-8B31D3FA7C80}"/>
              </a:ext>
            </a:extLst>
          </p:cNvPr>
          <p:cNvSpPr>
            <a:spLocks noGrp="1"/>
          </p:cNvSpPr>
          <p:nvPr>
            <p:ph type="body" idx="1"/>
          </p:nvPr>
        </p:nvSpPr>
        <p:spPr>
          <a:xfrm>
            <a:off x="311700" y="979797"/>
            <a:ext cx="8520600" cy="3416400"/>
          </a:xfrm>
        </p:spPr>
        <p:txBody>
          <a:bodyPr/>
          <a:lstStyle/>
          <a:p>
            <a:pPr marL="139700" indent="0">
              <a:buNone/>
            </a:pPr>
            <a:endParaRPr lang="nl-NL" b="0" dirty="0">
              <a:solidFill>
                <a:srgbClr val="000000"/>
              </a:solidFill>
            </a:endParaRPr>
          </a:p>
          <a:p>
            <a:pPr marL="482600" indent="-342900">
              <a:lnSpc>
                <a:spcPct val="114999"/>
              </a:lnSpc>
              <a:buAutoNum type="arabicPeriod"/>
            </a:pPr>
            <a:r>
              <a:rPr lang="nl-NL" b="0" dirty="0">
                <a:solidFill>
                  <a:srgbClr val="000000"/>
                </a:solidFill>
              </a:rPr>
              <a:t>Neem een stil moment van gebed.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Wie komt er in je gedachten of wie was er al in je gedachten?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Waarom denk je nu specifiek aan deze persoon of wat zou de reden kunnen zijn? </a:t>
            </a:r>
            <a:endParaRPr lang="nl-NL"/>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Wat zou je tegen deze persoon willen zeggen? Wil je haar/hem misschien ook ergens voor uitnodigen?</a:t>
            </a:r>
            <a:endParaRPr lang="nl-NL"/>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Kies een passende kaart en schrijf deze voor de persoon waar je aan denkt.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Als je nog iemand in gedachten hebt en als er nog tijd is, </a:t>
            </a:r>
            <a:endParaRPr lang="nl-NL"/>
          </a:p>
          <a:p>
            <a:pPr marL="139700" indent="0">
              <a:lnSpc>
                <a:spcPct val="114999"/>
              </a:lnSpc>
              <a:buNone/>
            </a:pPr>
            <a:r>
              <a:rPr lang="nl-NL" b="0" dirty="0">
                <a:solidFill>
                  <a:srgbClr val="000000"/>
                </a:solidFill>
              </a:rPr>
              <a:t>  dan kun je de stappen 3, 4 en 5 herhalen met een andere kaart.</a:t>
            </a:r>
            <a:endParaRPr lang="nl-NL"/>
          </a:p>
          <a:p>
            <a:pPr>
              <a:buAutoNum type="arabicPeriod"/>
            </a:pPr>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398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0C6A-8F4B-6F76-80B0-90D26FD126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5B803-F932-D2F4-A690-2E0FC15B804E}"/>
              </a:ext>
            </a:extLst>
          </p:cNvPr>
          <p:cNvSpPr>
            <a:spLocks noGrp="1"/>
          </p:cNvSpPr>
          <p:nvPr>
            <p:ph type="title"/>
          </p:nvPr>
        </p:nvSpPr>
        <p:spPr/>
        <p:txBody>
          <a:bodyPr/>
          <a:lstStyle/>
          <a:p>
            <a:r>
              <a:rPr lang="nl-NL" dirty="0"/>
              <a:t>Kompas 2:</a:t>
            </a:r>
            <a:br>
              <a:rPr lang="nl-NL" dirty="0"/>
            </a:br>
            <a:endParaRPr lang="nl-NL"/>
          </a:p>
        </p:txBody>
      </p:sp>
      <p:sp>
        <p:nvSpPr>
          <p:cNvPr id="3" name="Tijdelijke aanduiding voor tekst 2">
            <a:extLst>
              <a:ext uri="{FF2B5EF4-FFF2-40B4-BE49-F238E27FC236}">
                <a16:creationId xmlns:a16="http://schemas.microsoft.com/office/drawing/2014/main" id="{D09B72FA-EE7E-0B42-97D1-A633F8A4C059}"/>
              </a:ext>
            </a:extLst>
          </p:cNvPr>
          <p:cNvSpPr>
            <a:spLocks noGrp="1"/>
          </p:cNvSpPr>
          <p:nvPr>
            <p:ph type="body" idx="1"/>
          </p:nvPr>
        </p:nvSpPr>
        <p:spPr>
          <a:xfrm>
            <a:off x="311700" y="979797"/>
            <a:ext cx="6756094" cy="3416400"/>
          </a:xfrm>
        </p:spPr>
        <p:txBody>
          <a:bodyPr/>
          <a:lstStyle/>
          <a:p>
            <a:pPr marL="482600" indent="-342900">
              <a:buAutoNum type="arabicPeriod"/>
            </a:pPr>
            <a:r>
              <a:rPr lang="nl-NL" b="0" dirty="0">
                <a:solidFill>
                  <a:srgbClr val="000000"/>
                </a:solidFill>
              </a:rPr>
              <a:t>Hoe was het om dit zo op deze manier te doen? </a:t>
            </a:r>
            <a:endParaRPr lang="en-US"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Aan wie hebben we gedacht?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Is er onderlinge afstemming nodig over het vervolg, omdat meerdere teamleden een kaart hebben geschreven voor dezelfde persoon?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We spreken een kort slotgebed uit, waarbij (om de beurt) ook de namen genoemd kunnen worden van de mensen voor wie er kaarten zijn geschreven.</a:t>
            </a:r>
            <a:endParaRPr lang="nl-NL"/>
          </a:p>
          <a:p>
            <a:pPr marL="139700" indent="0">
              <a:lnSpc>
                <a:spcPct val="114999"/>
              </a:lnSpc>
              <a:buNone/>
            </a:pPr>
            <a:endParaRPr lang="nl-NL" b="0" dirty="0">
              <a:solidFill>
                <a:srgbClr val="000000"/>
              </a:solidFill>
            </a:endParaRPr>
          </a:p>
          <a:p>
            <a:pPr marL="482600" indent="-342900">
              <a:lnSpc>
                <a:spcPct val="114999"/>
              </a:lnSpc>
              <a:buAutoNum type="arabicPeriod"/>
            </a:pPr>
            <a:endParaRPr lang="nl-NL" b="0" dirty="0">
              <a:solidFill>
                <a:srgbClr val="000000"/>
              </a:solidFill>
            </a:endParaRPr>
          </a:p>
          <a:p>
            <a:pPr>
              <a:buAutoNum type="arabicPeriod"/>
            </a:pPr>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22238"/>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dbf021d9eb304811c0282c23f009f53a">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763446513bd846f3e9e9da9fce3f15d4"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E4645B-356C-4910-A24A-09B889118902}">
  <ds:schemaRefs>
    <ds:schemaRef ds:uri="http://schemas.microsoft.com/sharepoint/v3/contenttype/forms"/>
  </ds:schemaRefs>
</ds:datastoreItem>
</file>

<file path=customXml/itemProps2.xml><?xml version="1.0" encoding="utf-8"?>
<ds:datastoreItem xmlns:ds="http://schemas.openxmlformats.org/officeDocument/2006/customXml" ds:itemID="{64DF13BB-A4D8-4491-9755-008AF8D5A19D}">
  <ds:schemaRefs>
    <ds:schemaRef ds:uri="a6f49c8e-8eab-4191-a29d-1b6b7ac3f899"/>
    <ds:schemaRef ds:uri="f1dc3472-35d9-499d-94fe-2d28f1a8ebf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96CC4B6-0898-442F-973A-C5312143D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Hoofdthema - Leren Pionieren</vt:lpstr>
      <vt:lpstr>Kerk-zijn vormgeven</vt:lpstr>
      <vt:lpstr>Oriëntatie 1:  Wat denk je zelf?</vt:lpstr>
      <vt:lpstr>Oriëntatie 2:  Stelling nemen</vt:lpstr>
      <vt:lpstr>Reisgidsvideo Handen vouwen en handen uit de mouwen</vt:lpstr>
      <vt:lpstr>Reisgids 1:  Luisterend vormgeven aan spiritualiteit</vt:lpstr>
      <vt:lpstr>Reisgids 2:  Luisterend vormgeven aan dienstbaarheid</vt:lpstr>
      <vt:lpstr>Kompas 1: Dienstbare spiritualiteit beoefenen (handen vouwen) </vt:lpstr>
      <vt:lpstr>Kompas 2: Spirituele dienstbaarheid beoefenen (handen uit de mouwen)</vt:lpstr>
      <vt:lpstr>Kompas 2: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revision>198</cp:revision>
  <dcterms:modified xsi:type="dcterms:W3CDTF">2025-11-19T15:57:18Z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