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6"/>
  </p:notesMasterIdLst>
  <p:sldIdLst>
    <p:sldId id="256" r:id="rId5"/>
    <p:sldId id="258" r:id="rId6"/>
    <p:sldId id="271" r:id="rId7"/>
    <p:sldId id="261" r:id="rId8"/>
    <p:sldId id="269" r:id="rId9"/>
    <p:sldId id="262" r:id="rId10"/>
    <p:sldId id="263" r:id="rId11"/>
    <p:sldId id="273" r:id="rId12"/>
    <p:sldId id="274" r:id="rId13"/>
    <p:sldId id="275" r:id="rId14"/>
    <p:sldId id="266"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7"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39589-699E-A85F-B562-678D70E4C568}" v="656" dt="2025-12-05T10:27:59.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7.png"/><Relationship Id="rId4" Type="http://schemas.openxmlformats.org/officeDocument/2006/relationships/image" Target="../media/image34.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7.png"/><Relationship Id="rId4" Type="http://schemas.openxmlformats.org/officeDocument/2006/relationships/image" Target="../media/image36.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7.png"/><Relationship Id="rId4" Type="http://schemas.openxmlformats.org/officeDocument/2006/relationships/image" Target="../media/image3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Bedankt voor uw deelname aan deze leermodule</a:t>
            </a:r>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a:t>Namens al onze partners!</a:t>
            </a:r>
            <a:endParaRPr/>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Introductie online leeromgeving Leren Pionieren</a:t>
            </a: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1</a:t>
            </a:r>
            <a:br>
              <a:rPr lang="nl-NL" b="1">
                <a:effectLst/>
                <a:latin typeface="Roboto" panose="02000000000000000000" pitchFamily="2" charset="0"/>
              </a:rPr>
            </a:br>
            <a:r>
              <a:rPr lang="nl-NL" b="1">
                <a:effectLst/>
                <a:latin typeface="Roboto" panose="02000000000000000000" pitchFamily="2" charset="0"/>
              </a:rPr>
              <a:t>Viervoudig luisteren</a:t>
            </a:r>
            <a:br>
              <a:rPr lang="nl-NL" b="0" i="0">
                <a:solidFill>
                  <a:srgbClr val="606060"/>
                </a:solidFill>
                <a:effectLst/>
                <a:latin typeface="Roboto" panose="02000000000000000000" pitchFamily="2" charset="0"/>
              </a:rPr>
            </a:br>
            <a:endParaRPr/>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Oriëntatievideo module 2</a:t>
            </a:r>
            <a:br>
              <a:rPr lang="nl-NL" b="1">
                <a:effectLst/>
                <a:latin typeface="Roboto" panose="02000000000000000000" pitchFamily="2" charset="0"/>
              </a:rPr>
            </a:br>
            <a:r>
              <a:rPr lang="nl-NL" b="1">
                <a:effectLst/>
                <a:latin typeface="Roboto" panose="02000000000000000000" pitchFamily="2" charset="0"/>
              </a:rPr>
              <a:t>Liefhebben en dienen</a:t>
            </a:r>
            <a:br>
              <a:rPr lang="nl-NL" b="0" i="0">
                <a:solidFill>
                  <a:srgbClr val="606060"/>
                </a:solidFill>
                <a:effectLst/>
                <a:latin typeface="Roboto" panose="02000000000000000000" pitchFamily="2" charset="0"/>
              </a:rPr>
            </a:br>
            <a:endParaRPr lang="nl-NL"/>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2</a:t>
            </a:r>
            <a:br>
              <a:rPr lang="nl-NL" b="1">
                <a:effectLst/>
                <a:latin typeface="Roboto" panose="02000000000000000000" pitchFamily="2" charset="0"/>
              </a:rPr>
            </a:br>
            <a:r>
              <a:rPr lang="nl-NL" b="1">
                <a:effectLst/>
                <a:latin typeface="Roboto" panose="02000000000000000000" pitchFamily="2" charset="0"/>
              </a:rPr>
              <a:t>Liefhebben en dienen (1e video)</a:t>
            </a:r>
            <a:br>
              <a:rPr lang="nl-NL" b="1">
                <a:effectLst/>
                <a:latin typeface="Roboto" panose="02000000000000000000" pitchFamily="2" charset="0"/>
              </a:rPr>
            </a:b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2</a:t>
            </a:r>
            <a:br>
              <a:rPr lang="nl-NL" b="1">
                <a:effectLst/>
                <a:latin typeface="Roboto" panose="02000000000000000000" pitchFamily="2" charset="0"/>
              </a:rPr>
            </a:br>
            <a:r>
              <a:rPr lang="nl-NL" b="1">
                <a:effectLst/>
                <a:latin typeface="Roboto" panose="02000000000000000000" pitchFamily="2" charset="0"/>
              </a:rPr>
              <a:t>Liefhebben en dienen (2e video)</a:t>
            </a:r>
            <a:br>
              <a:rPr lang="nl-NL" b="1">
                <a:effectLst/>
                <a:latin typeface="Roboto" panose="02000000000000000000" pitchFamily="2" charset="0"/>
              </a:rPr>
            </a:b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3</a:t>
            </a:r>
            <a:br>
              <a:rPr lang="nl-NL"/>
            </a:br>
            <a:r>
              <a:rPr lang="nl-NL"/>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3</a:t>
            </a:r>
            <a:br>
              <a:rPr lang="nl-NL"/>
            </a:br>
            <a:r>
              <a:rPr lang="nl-NL"/>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3</a:t>
            </a:r>
            <a:br>
              <a:rPr lang="nl-NL"/>
            </a:br>
            <a:r>
              <a:rPr lang="nl-NL"/>
              <a:t>Community opbouwen (2e video)</a:t>
            </a:r>
            <a:endParaRPr/>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4</a:t>
            </a:r>
            <a:br>
              <a:rPr lang="nl-NL"/>
            </a:br>
            <a:r>
              <a:rPr lang="nl-NL"/>
              <a:t>Geloofsleven ontdekken</a:t>
            </a:r>
            <a:endParaRPr/>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4</a:t>
            </a:r>
            <a:br>
              <a:rPr lang="nl-NL"/>
            </a:br>
            <a:r>
              <a:rPr lang="nl-NL"/>
              <a:t>Geloofsleven ontdekken</a:t>
            </a:r>
            <a:endParaRPr/>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5</a:t>
            </a:r>
            <a:br>
              <a:rPr lang="nl-NL"/>
            </a:br>
            <a:r>
              <a:rPr lang="nl-NL"/>
              <a:t>Kerk-zijn vormgeven</a:t>
            </a:r>
            <a:endParaRPr/>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5</a:t>
            </a:r>
            <a:br>
              <a:rPr lang="nl-NL"/>
            </a:br>
            <a:r>
              <a:rPr lang="nl-NL"/>
              <a:t>Kerk-zijn vormgeven</a:t>
            </a:r>
            <a:endParaRPr/>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6</a:t>
            </a:r>
            <a:br>
              <a:rPr lang="nl-NL"/>
            </a:br>
            <a:r>
              <a:rPr lang="nl-NL"/>
              <a:t>Doorgaan en delen</a:t>
            </a:r>
            <a:endParaRPr/>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(1e video)</a:t>
            </a:r>
            <a:endParaRPr/>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(2e video)</a:t>
            </a:r>
            <a:endParaRPr/>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(3e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11</a:t>
            </a:r>
            <a:br>
              <a:rPr lang="nl-NL"/>
            </a:br>
            <a:r>
              <a:rPr lang="nl-NL"/>
              <a:t>Sterke samenwerking</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11</a:t>
            </a:r>
            <a:br>
              <a:rPr lang="nl-NL"/>
            </a:br>
            <a:r>
              <a:rPr lang="nl-NL"/>
              <a:t>Sterkte samenwerking</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(2e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(1e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(2e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9" name="Google Shape;9;p2" descr="Afbeelding met transport, verven, kunst&#10;&#10;Automatisch gegenereerde beschrijving"/>
          <p:cNvPicPr preferRelativeResize="0"/>
          <p:nvPr/>
        </p:nvPicPr>
        <p:blipFill rotWithShape="1">
          <a:blip r:embed="rId42">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9" r:id="rId36"/>
    <p:sldLayoutId id="2147483697" r:id="rId37"/>
    <p:sldLayoutId id="2147483702" r:id="rId38"/>
    <p:sldLayoutId id="2147483700" r:id="rId39"/>
    <p:sldLayoutId id="214748370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pkq-dGpROTA" TargetMode="External"/><Relationship Id="rId2" Type="http://schemas.openxmlformats.org/officeDocument/2006/relationships/slideLayout" Target="../slideLayouts/slideLayout21.xml"/><Relationship Id="rId1" Type="http://schemas.openxmlformats.org/officeDocument/2006/relationships/video" Target="https://www.youtube.com/embed/pkq-dGpROTA?feature=oembed" TargetMode="Externa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dirty="0"/>
              <a:t>Kerk-zijn</a:t>
            </a:r>
            <a:br>
              <a:rPr lang="nl-NL" dirty="0"/>
            </a:br>
            <a:r>
              <a:rPr lang="nl-NL" dirty="0"/>
              <a:t>vormgeven</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804985" cy="1298194"/>
          </a:xfrm>
        </p:spPr>
        <p:txBody>
          <a:bodyPr/>
          <a:lstStyle/>
          <a:p>
            <a:pPr algn="l"/>
            <a:r>
              <a:rPr lang="nl-NL" sz="1800" i="0" u="none" strike="noStrike" dirty="0">
                <a:solidFill>
                  <a:srgbClr val="000000"/>
                </a:solidFill>
                <a:effectLst/>
                <a:latin typeface="Arial"/>
              </a:rPr>
              <a:t>Welkom bij </a:t>
            </a:r>
            <a:r>
              <a:rPr lang="nl-NL" sz="1800" dirty="0">
                <a:solidFill>
                  <a:srgbClr val="000000"/>
                </a:solidFill>
                <a:latin typeface="Arial"/>
              </a:rPr>
              <a:t>de tweede</a:t>
            </a:r>
          </a:p>
          <a:p>
            <a:pPr algn="l"/>
            <a:r>
              <a:rPr lang="nl-NL" sz="1800" dirty="0">
                <a:solidFill>
                  <a:srgbClr val="000000"/>
                </a:solidFill>
                <a:latin typeface="Arial"/>
              </a:rPr>
              <a:t>verdiepende teamsessie</a:t>
            </a:r>
          </a:p>
          <a:p>
            <a:pPr algn="l"/>
            <a:r>
              <a:rPr lang="nl-NL" sz="1800" dirty="0">
                <a:solidFill>
                  <a:srgbClr val="000000"/>
                </a:solidFill>
                <a:latin typeface="Arial"/>
              </a:rPr>
              <a:t>over je eigen plek in het </a:t>
            </a:r>
          </a:p>
          <a:p>
            <a:pPr algn="l"/>
            <a:r>
              <a:rPr lang="nl-NL" sz="1800" dirty="0">
                <a:latin typeface="Arial"/>
              </a:rPr>
              <a:t>mozaïek van kerkplekken</a:t>
            </a:r>
            <a:endParaRPr lang="nl-NL" sz="1800" dirty="0">
              <a:effectLst/>
              <a:latin typeface="Arial"/>
            </a:endParaRPr>
          </a:p>
          <a:p>
            <a:pPr algn="l"/>
            <a:br>
              <a:rPr lang="nl-NL" dirty="0"/>
            </a:br>
            <a:endParaRPr lang="nl-NL"/>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C6B1-1E33-C02B-92B1-51677E2F61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F18677E-747B-7E44-3672-CB1D2C3529E5}"/>
              </a:ext>
            </a:extLst>
          </p:cNvPr>
          <p:cNvSpPr>
            <a:spLocks noGrp="1"/>
          </p:cNvSpPr>
          <p:nvPr>
            <p:ph type="title"/>
          </p:nvPr>
        </p:nvSpPr>
        <p:spPr>
          <a:xfrm>
            <a:off x="311699" y="205825"/>
            <a:ext cx="8055923" cy="572700"/>
          </a:xfrm>
        </p:spPr>
        <p:txBody>
          <a:bodyPr/>
          <a:lstStyle/>
          <a:p>
            <a:r>
              <a:rPr lang="nl-NL" dirty="0"/>
              <a:t>Reisgids 2: </a:t>
            </a:r>
            <a:br>
              <a:rPr lang="nl-NL" dirty="0"/>
            </a:br>
            <a:r>
              <a:rPr lang="nl-NL" dirty="0"/>
              <a:t>In verbondenheid kerk-zijn vormgeven</a:t>
            </a:r>
          </a:p>
        </p:txBody>
      </p:sp>
      <p:sp>
        <p:nvSpPr>
          <p:cNvPr id="4" name="Tijdelijke aanduiding voor tekst 2">
            <a:extLst>
              <a:ext uri="{FF2B5EF4-FFF2-40B4-BE49-F238E27FC236}">
                <a16:creationId xmlns:a16="http://schemas.microsoft.com/office/drawing/2014/main" id="{00CEB731-5A8A-C88F-E4E1-C1D5A0094DA3}"/>
              </a:ext>
            </a:extLst>
          </p:cNvPr>
          <p:cNvSpPr>
            <a:spLocks noGrp="1"/>
          </p:cNvSpPr>
          <p:nvPr>
            <p:ph type="body" idx="1"/>
          </p:nvPr>
        </p:nvSpPr>
        <p:spPr>
          <a:xfrm>
            <a:off x="311700" y="979797"/>
            <a:ext cx="8520600" cy="3416400"/>
          </a:xfrm>
        </p:spPr>
        <p:txBody>
          <a:bodyPr/>
          <a:lstStyle/>
          <a:p>
            <a:pPr marL="139700" indent="0">
              <a:buNone/>
            </a:pPr>
            <a:r>
              <a:rPr lang="nl-NL" b="0" dirty="0">
                <a:solidFill>
                  <a:srgbClr val="000000"/>
                </a:solidFill>
              </a:rPr>
              <a:t> </a:t>
            </a:r>
            <a:r>
              <a:rPr lang="nl-NL" b="0">
                <a:solidFill>
                  <a:srgbClr val="000000"/>
                </a:solidFill>
              </a:rPr>
              <a:t> </a:t>
            </a:r>
            <a:endParaRPr lang="nl-NL" b="0" i="0" u="none" strike="noStrike">
              <a:solidFill>
                <a:srgbClr val="000000"/>
              </a:solidFill>
              <a:effectLst/>
              <a:latin typeface="Calibri" panose="020F0502020204030204" pitchFamily="34" charset="0"/>
              <a:cs typeface="Calibri" panose="020F0502020204030204" pitchFamily="34" charset="0"/>
            </a:endParaRPr>
          </a:p>
        </p:txBody>
      </p:sp>
      <p:sp>
        <p:nvSpPr>
          <p:cNvPr id="6" name="Tijdelijke aanduiding voor tekst 2">
            <a:extLst>
              <a:ext uri="{FF2B5EF4-FFF2-40B4-BE49-F238E27FC236}">
                <a16:creationId xmlns:a16="http://schemas.microsoft.com/office/drawing/2014/main" id="{CB370C35-BE9E-1582-69C2-8ADFACFA5D1A}"/>
              </a:ext>
            </a:extLst>
          </p:cNvPr>
          <p:cNvSpPr txBox="1">
            <a:spLocks/>
          </p:cNvSpPr>
          <p:nvPr/>
        </p:nvSpPr>
        <p:spPr>
          <a:xfrm>
            <a:off x="428381" y="1182203"/>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139700" indent="0">
              <a:lnSpc>
                <a:spcPct val="114999"/>
              </a:lnSpc>
              <a:buNone/>
            </a:pPr>
            <a:r>
              <a:rPr lang="nl-NL" b="0" dirty="0">
                <a:solidFill>
                  <a:srgbClr val="000000"/>
                </a:solidFill>
              </a:rPr>
              <a:t>Voor elk te bespreken punt vullen we onderstaand kwadrantenmodel in </a:t>
            </a:r>
            <a:endParaRPr lang="nl-NL" dirty="0"/>
          </a:p>
          <a:p>
            <a:pPr marL="139700" indent="0">
              <a:lnSpc>
                <a:spcPct val="114999"/>
              </a:lnSpc>
              <a:buNone/>
            </a:pPr>
            <a:r>
              <a:rPr lang="nl-NL" b="0" dirty="0">
                <a:solidFill>
                  <a:srgbClr val="000000"/>
                </a:solidFill>
              </a:rPr>
              <a:t>en we bespreken vervolgens de vier kwadranten</a:t>
            </a:r>
            <a:endParaRPr lang="nl-NL" dirty="0"/>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r>
              <a:rPr lang="nl-NL" b="0">
                <a:solidFill>
                  <a:srgbClr val="000000"/>
                </a:solidFill>
              </a:rPr>
              <a:t>Met welke kans en/of uitdaging willen we de komende tijd aan de slag gaan?</a:t>
            </a:r>
            <a:endParaRPr lang="nl-NL" b="0" dirty="0">
              <a:solidFill>
                <a:srgbClr val="000000"/>
              </a:solidFill>
            </a:endParaRPr>
          </a:p>
          <a:p>
            <a:pPr>
              <a:buAutoNum type="arabicPeriod"/>
            </a:pPr>
            <a:endParaRPr lang="nl-NL"/>
          </a:p>
        </p:txBody>
      </p:sp>
      <p:graphicFrame>
        <p:nvGraphicFramePr>
          <p:cNvPr id="9" name="Table 8">
            <a:extLst>
              <a:ext uri="{FF2B5EF4-FFF2-40B4-BE49-F238E27FC236}">
                <a16:creationId xmlns:a16="http://schemas.microsoft.com/office/drawing/2014/main" id="{A574FF22-A904-DF51-8AE1-4AD2FCE0EA4F}"/>
              </a:ext>
            </a:extLst>
          </p:cNvPr>
          <p:cNvGraphicFramePr>
            <a:graphicFrameLocks noGrp="1"/>
          </p:cNvGraphicFramePr>
          <p:nvPr/>
        </p:nvGraphicFramePr>
        <p:xfrm>
          <a:off x="921544" y="1857374"/>
          <a:ext cx="4713184" cy="2296160"/>
        </p:xfrm>
        <a:graphic>
          <a:graphicData uri="http://schemas.openxmlformats.org/drawingml/2006/table">
            <a:tbl>
              <a:tblPr bandRow="1">
                <a:tableStyleId>{5C22544A-7EE6-4342-B048-85BDC9FD1C3A}</a:tableStyleId>
              </a:tblPr>
              <a:tblGrid>
                <a:gridCol w="2356592">
                  <a:extLst>
                    <a:ext uri="{9D8B030D-6E8A-4147-A177-3AD203B41FA5}">
                      <a16:colId xmlns:a16="http://schemas.microsoft.com/office/drawing/2014/main" val="1779417633"/>
                    </a:ext>
                  </a:extLst>
                </a:gridCol>
                <a:gridCol w="2356592">
                  <a:extLst>
                    <a:ext uri="{9D8B030D-6E8A-4147-A177-3AD203B41FA5}">
                      <a16:colId xmlns:a16="http://schemas.microsoft.com/office/drawing/2014/main" val="257230504"/>
                    </a:ext>
                  </a:extLst>
                </a:gridCol>
              </a:tblGrid>
              <a:tr h="1044559">
                <a:tc>
                  <a:txBody>
                    <a:bodyPr/>
                    <a:lstStyle/>
                    <a:p>
                      <a:pPr fontAlgn="t">
                        <a:buNone/>
                      </a:pPr>
                      <a:br>
                        <a:rPr lang="en-US" dirty="0">
                          <a:effectLst/>
                        </a:rPr>
                      </a:br>
                      <a:endParaRPr lang="en-US" dirty="0">
                        <a:effectLst/>
                      </a:endParaRPr>
                    </a:p>
                    <a:p>
                      <a:pPr algn="ctr" rtl="0" fontAlgn="t">
                        <a:buNone/>
                      </a:pPr>
                      <a:r>
                        <a:rPr lang="en-US" sz="1100" b="0" i="0" u="none" strike="noStrike" dirty="0" err="1">
                          <a:solidFill>
                            <a:srgbClr val="000000"/>
                          </a:solidFill>
                          <a:effectLst/>
                          <a:latin typeface="Arial"/>
                        </a:rPr>
                        <a:t>Onze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kracht</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rond</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dit</a:t>
                      </a:r>
                      <a:r>
                        <a:rPr lang="en-US" sz="1100" b="0" i="0" u="none" strike="noStrike" dirty="0">
                          <a:solidFill>
                            <a:srgbClr val="000000"/>
                          </a:solidFill>
                          <a:effectLst/>
                          <a:latin typeface="Arial"/>
                        </a:rPr>
                        <a:t> punt</a:t>
                      </a:r>
                      <a:endParaRPr lang="en-US" dirty="0">
                        <a:effectLst/>
                        <a:latin typeface="Arial"/>
                      </a:endParaRPr>
                    </a:p>
                    <a:p>
                      <a:pPr fontAlgn="t">
                        <a:buNone/>
                      </a:pPr>
                      <a:br>
                        <a:rPr lang="en-US" dirty="0">
                          <a:effectLst/>
                        </a:rPr>
                      </a:b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uNone/>
                      </a:pPr>
                      <a:br>
                        <a:rPr lang="en-US" dirty="0">
                          <a:effectLst/>
                        </a:rPr>
                      </a:br>
                      <a:endParaRPr lang="en-US" dirty="0">
                        <a:effectLst/>
                      </a:endParaRPr>
                    </a:p>
                    <a:p>
                      <a:pPr algn="ctr" rtl="0" fontAlgn="t">
                        <a:buNone/>
                      </a:pPr>
                      <a:r>
                        <a:rPr lang="en-US" sz="1100" b="0" i="0" u="none" strike="noStrike" dirty="0" err="1">
                          <a:solidFill>
                            <a:srgbClr val="000000"/>
                          </a:solidFill>
                          <a:effectLst/>
                          <a:latin typeface="Arial"/>
                        </a:rPr>
                        <a:t>Onze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zwakte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rond</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dit</a:t>
                      </a:r>
                      <a:r>
                        <a:rPr lang="en-US" sz="1100" b="0" i="0" u="none" strike="noStrike" dirty="0">
                          <a:solidFill>
                            <a:srgbClr val="000000"/>
                          </a:solidFill>
                          <a:effectLst/>
                          <a:latin typeface="Arial"/>
                        </a:rPr>
                        <a:t> punt</a:t>
                      </a:r>
                      <a:endParaRPr lang="en-US" dirty="0">
                        <a:effectLst/>
                        <a:latin typeface="Arial"/>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6395997"/>
                  </a:ext>
                </a:extLst>
              </a:tr>
              <a:tr h="1044559">
                <a:tc>
                  <a:txBody>
                    <a:bodyPr/>
                    <a:lstStyle/>
                    <a:p>
                      <a:pPr fontAlgn="t">
                        <a:buNone/>
                      </a:pPr>
                      <a:br>
                        <a:rPr lang="en-US" dirty="0">
                          <a:effectLst/>
                        </a:rPr>
                      </a:br>
                      <a:endParaRPr lang="en-US" dirty="0">
                        <a:effectLst/>
                      </a:endParaRPr>
                    </a:p>
                    <a:p>
                      <a:pPr algn="ctr" rtl="0" fontAlgn="t">
                        <a:buNone/>
                      </a:pPr>
                      <a:r>
                        <a:rPr lang="en-US" sz="1100" b="0" i="0" u="none" strike="noStrike" dirty="0" err="1">
                          <a:solidFill>
                            <a:srgbClr val="000000"/>
                          </a:solidFill>
                          <a:effectLst/>
                          <a:latin typeface="Arial"/>
                        </a:rPr>
                        <a:t>Onze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kansen</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rond</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dit</a:t>
                      </a:r>
                      <a:r>
                        <a:rPr lang="en-US" sz="1100" b="0" i="0" u="none" strike="noStrike" dirty="0">
                          <a:solidFill>
                            <a:srgbClr val="000000"/>
                          </a:solidFill>
                          <a:effectLst/>
                          <a:latin typeface="Arial"/>
                        </a:rPr>
                        <a:t> punt</a:t>
                      </a:r>
                      <a:endParaRPr lang="en-US" dirty="0">
                        <a:effectLst/>
                        <a:latin typeface="Arial"/>
                      </a:endParaRPr>
                    </a:p>
                    <a:p>
                      <a:pPr fontAlgn="t">
                        <a:buNone/>
                      </a:pPr>
                      <a:br>
                        <a:rPr lang="en-US" dirty="0">
                          <a:effectLst/>
                        </a:rPr>
                      </a:b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uNone/>
                      </a:pPr>
                      <a:br>
                        <a:rPr lang="en-US" dirty="0">
                          <a:effectLst/>
                        </a:rPr>
                      </a:br>
                      <a:endParaRPr lang="en-US" dirty="0">
                        <a:effectLst/>
                      </a:endParaRPr>
                    </a:p>
                    <a:p>
                      <a:pPr algn="ctr" rtl="0" fontAlgn="t">
                        <a:buNone/>
                      </a:pPr>
                      <a:r>
                        <a:rPr lang="en-US" sz="1100" b="0" i="0" u="none" strike="noStrike" dirty="0" err="1">
                          <a:solidFill>
                            <a:srgbClr val="000000"/>
                          </a:solidFill>
                          <a:effectLst/>
                          <a:latin typeface="Arial"/>
                        </a:rPr>
                        <a:t>Onze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uitdagingen</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rond</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dit</a:t>
                      </a:r>
                      <a:r>
                        <a:rPr lang="en-US" sz="1100" b="0" i="0" u="none" strike="noStrike" dirty="0">
                          <a:solidFill>
                            <a:srgbClr val="000000"/>
                          </a:solidFill>
                          <a:effectLst/>
                          <a:latin typeface="Arial"/>
                        </a:rPr>
                        <a:t> punt</a:t>
                      </a:r>
                      <a:endParaRPr lang="en-US" dirty="0">
                        <a:effectLst/>
                        <a:latin typeface="Arial"/>
                      </a:endParaRPr>
                    </a:p>
                    <a:p>
                      <a:pPr fontAlgn="t">
                        <a:buNone/>
                      </a:pP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669819"/>
                  </a:ext>
                </a:extLst>
              </a:tr>
            </a:tbl>
          </a:graphicData>
        </a:graphic>
      </p:graphicFrame>
    </p:spTree>
    <p:extLst>
      <p:ext uri="{BB962C8B-B14F-4D97-AF65-F5344CB8AC3E}">
        <p14:creationId xmlns:p14="http://schemas.microsoft.com/office/powerpoint/2010/main" val="184854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Zicht krijgen op gezamenlijkheid</a:t>
            </a:r>
          </a:p>
        </p:txBody>
      </p:sp>
      <p:sp>
        <p:nvSpPr>
          <p:cNvPr id="3" name="Tijdelijke aanduiding voor tekst 2">
            <a:extLst>
              <a:ext uri="{FF2B5EF4-FFF2-40B4-BE49-F238E27FC236}">
                <a16:creationId xmlns:a16="http://schemas.microsoft.com/office/drawing/2014/main" id="{73F2F419-A881-A6EE-ADE9-4BF2EB5566AB}"/>
              </a:ext>
            </a:extLst>
          </p:cNvPr>
          <p:cNvSpPr>
            <a:spLocks noGrp="1"/>
          </p:cNvSpPr>
          <p:nvPr>
            <p:ph type="body" idx="1"/>
          </p:nvPr>
        </p:nvSpPr>
        <p:spPr>
          <a:xfrm>
            <a:off x="311700" y="979797"/>
            <a:ext cx="8520600" cy="3416400"/>
          </a:xfrm>
        </p:spPr>
        <p:txBody>
          <a:bodyPr/>
          <a:lstStyle/>
          <a:p>
            <a:pPr marL="139700" indent="0">
              <a:buNone/>
            </a:pPr>
            <a:endParaRPr lang="nl-NL" b="0" i="0" u="none" strike="noStrike" dirty="0">
              <a:effectLst/>
              <a:latin typeface="Calibri" panose="020F0502020204030204" pitchFamily="34" charset="0"/>
              <a:cs typeface="Calibri" panose="020F0502020204030204" pitchFamily="34" charset="0"/>
            </a:endParaRPr>
          </a:p>
          <a:p>
            <a:pPr marL="139700" indent="0">
              <a:lnSpc>
                <a:spcPct val="114999"/>
              </a:lnSpc>
              <a:buNone/>
            </a:pPr>
            <a:endParaRPr lang="nl-NL" b="0" dirty="0"/>
          </a:p>
          <a:p>
            <a:pPr marL="482600" indent="-342900" fontAlgn="base">
              <a:buAutoNum type="arabicPeriod"/>
            </a:pPr>
            <a:r>
              <a:rPr lang="nl-NL" b="0" dirty="0">
                <a:solidFill>
                  <a:srgbClr val="000000"/>
                </a:solidFill>
              </a:rPr>
              <a:t>Schrijft voor jezelf kernwoorden op die volgens jouw de diepste kern raken van gezamenlijkheid. </a:t>
            </a:r>
            <a:endParaRPr lang="nl-NL"/>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We wisselen onze kernwoorden uit en schrijven ze op het grote vel papier. Hiermee proberen we een definitie van gezamenlijkheid te formuleren. Deze schrijven we ook op. </a:t>
            </a:r>
            <a:endParaRPr lang="nl-NL" dirty="0"/>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We bespreken onze gedeelde visie op gezamenlijkheid. Kunnen we er, zoals we het nu hebben gedefinieerd, allemaal achter staan? En hoe kijken we vanuit deze definitie naar verbondenheid met de bredere kerk?</a:t>
            </a:r>
            <a:endParaRPr lang="nl-NL" dirty="0"/>
          </a:p>
          <a:p>
            <a:pPr marL="139700" indent="0">
              <a:lnSpc>
                <a:spcPct val="114999"/>
              </a:lnSpc>
              <a:buNone/>
            </a:pPr>
            <a:br>
              <a:rPr lang="en-US" dirty="0"/>
            </a:br>
            <a:endParaRPr lang="en-US" dirty="0"/>
          </a:p>
        </p:txBody>
      </p:sp>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Verbondenheid in beeld krijgen</a:t>
            </a:r>
          </a:p>
        </p:txBody>
      </p:sp>
      <p:sp>
        <p:nvSpPr>
          <p:cNvPr id="3" name="Tijdelijke aanduiding voor tekst 2">
            <a:extLst>
              <a:ext uri="{FF2B5EF4-FFF2-40B4-BE49-F238E27FC236}">
                <a16:creationId xmlns:a16="http://schemas.microsoft.com/office/drawing/2014/main" id="{73F2F419-A881-A6EE-ADE9-4BF2EB5566AB}"/>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marL="139700" indent="0">
              <a:lnSpc>
                <a:spcPct val="114999"/>
              </a:lnSpc>
              <a:buNone/>
            </a:pPr>
            <a:r>
              <a:rPr lang="nl-NL" b="0" dirty="0">
                <a:solidFill>
                  <a:srgbClr val="000000"/>
                </a:solidFill>
              </a:rPr>
              <a:t>Bij alle relaties die we hebben opgeschreven of een aantal daarvan bespreken we de volgende vragen:</a:t>
            </a:r>
            <a:endParaRPr lang="nl-NL" dirty="0"/>
          </a:p>
          <a:p>
            <a:pPr marL="139700" indent="0">
              <a:lnSpc>
                <a:spcPct val="114999"/>
              </a:lnSpc>
              <a:buNone/>
            </a:pPr>
            <a:endParaRPr lang="nl-NL" b="0" dirty="0">
              <a:solidFill>
                <a:srgbClr val="000000"/>
              </a:solidFill>
            </a:endParaRPr>
          </a:p>
          <a:p>
            <a:pPr marL="482600" indent="-342900">
              <a:lnSpc>
                <a:spcPct val="114999"/>
              </a:lnSpc>
              <a:buAutoNum type="arabicPeriod"/>
            </a:pPr>
            <a:r>
              <a:rPr lang="nl-NL" b="0" dirty="0">
                <a:solidFill>
                  <a:srgbClr val="000000"/>
                </a:solidFill>
              </a:rPr>
              <a:t>Wat heeft deze relatie ons te bieden?</a:t>
            </a:r>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Wat voegen wij toe voor deze relatie?</a:t>
            </a:r>
            <a:endParaRPr lang="nl-NL">
              <a:solidFill>
                <a:srgbClr val="E88D24"/>
              </a:solidFill>
            </a:endParaRPr>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Wat is bemoedigend in deze relatie?</a:t>
            </a:r>
            <a:endParaRPr lang="nl-NL">
              <a:solidFill>
                <a:srgbClr val="E88D24"/>
              </a:solidFill>
            </a:endParaRPr>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Wat is ingewikkeld in deze relatie?</a:t>
            </a:r>
            <a:endParaRPr lang="nl-NL">
              <a:solidFill>
                <a:srgbClr val="E88D24"/>
              </a:solidFill>
            </a:endParaRPr>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Hoe kunnen we deze relatie versterken?</a:t>
            </a:r>
            <a:endParaRPr lang="nl-NL">
              <a:solidFill>
                <a:srgbClr val="E88D24"/>
              </a:solidFill>
            </a:endParaRPr>
          </a:p>
          <a:p>
            <a:pPr marL="482600" indent="-342900">
              <a:lnSpc>
                <a:spcPct val="114999"/>
              </a:lnSpc>
              <a:buAutoNum type="arabicPeriod"/>
            </a:pPr>
            <a:endParaRPr lang="nl-NL" b="0" dirty="0">
              <a:solidFill>
                <a:srgbClr val="000000"/>
              </a:solidFill>
            </a:endParaRPr>
          </a:p>
          <a:p>
            <a:pPr>
              <a:lnSpc>
                <a:spcPct val="114999"/>
              </a:lnSpc>
            </a:pPr>
            <a:endParaRPr lang="en-US" b="0" dirty="0">
              <a:solidFill>
                <a:srgbClr val="000000"/>
              </a:solidFill>
            </a:endParaRPr>
          </a:p>
          <a:p>
            <a:pPr marL="139700" indent="0">
              <a:lnSpc>
                <a:spcPct val="114999"/>
              </a:lnSpc>
              <a:buNone/>
            </a:pPr>
            <a:endParaRPr lang="en-US" b="0" dirty="0">
              <a:solidFill>
                <a:srgbClr val="000000"/>
              </a:solidFill>
            </a:endParaRPr>
          </a:p>
          <a:p>
            <a:pPr marL="482600" indent="-342900">
              <a:lnSpc>
                <a:spcPct val="114999"/>
              </a:lnSpc>
              <a:buAutoNum type="arabicPeriod"/>
            </a:pPr>
            <a:endParaRPr lang="nl-NL" b="0" dirty="0">
              <a:latin typeface="Calibri" panose="020F0502020204030204" pitchFamily="34" charset="0"/>
              <a:cs typeface="Calibri" panose="020F0502020204030204" pitchFamily="34" charset="0"/>
            </a:endParaRPr>
          </a:p>
          <a:p>
            <a:pPr fontAlgn="base">
              <a:buAutoNum type="arabicPeriod"/>
            </a:pPr>
            <a:endParaRPr lang="nl-NL" b="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7088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Bijbelse inspiratie opdoen voor gezamenlijkheid </a:t>
            </a:r>
            <a:br>
              <a:rPr lang="nl-NL" dirty="0"/>
            </a:br>
            <a:r>
              <a:rPr lang="nl-NL" dirty="0"/>
              <a:t>en verbondenheid</a:t>
            </a:r>
            <a:br>
              <a:rPr lang="nl-NL" dirty="0"/>
            </a:br>
            <a:br>
              <a:rPr lang="nl-NL" dirty="0"/>
            </a:br>
            <a:endParaRPr lang="nl-NL"/>
          </a:p>
        </p:txBody>
      </p:sp>
      <p:sp>
        <p:nvSpPr>
          <p:cNvPr id="4" name="Tijdelijke aanduiding voor tekst 2">
            <a:extLst>
              <a:ext uri="{FF2B5EF4-FFF2-40B4-BE49-F238E27FC236}">
                <a16:creationId xmlns:a16="http://schemas.microsoft.com/office/drawing/2014/main" id="{4E05C815-ECF8-172F-CA57-D424C1A09400}"/>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endParaRPr lang="nl-NL"/>
          </a:p>
        </p:txBody>
      </p:sp>
      <p:sp>
        <p:nvSpPr>
          <p:cNvPr id="7" name="Tijdelijke aanduiding voor tekst 2">
            <a:extLst>
              <a:ext uri="{FF2B5EF4-FFF2-40B4-BE49-F238E27FC236}">
                <a16:creationId xmlns:a16="http://schemas.microsoft.com/office/drawing/2014/main" id="{D606A8AF-9560-20D9-6402-B8900B152A24}"/>
              </a:ext>
            </a:extLst>
          </p:cNvPr>
          <p:cNvSpPr txBox="1">
            <a:spLocks/>
          </p:cNvSpPr>
          <p:nvPr/>
        </p:nvSpPr>
        <p:spPr>
          <a:xfrm>
            <a:off x="456956" y="1510816"/>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139700" indent="0">
              <a:buFont typeface="Calibri"/>
              <a:buNone/>
            </a:pPr>
            <a:endParaRPr lang="nl-NL" b="0">
              <a:solidFill>
                <a:srgbClr val="000000"/>
              </a:solidFill>
              <a:latin typeface="Calibri" panose="020F0502020204030204" pitchFamily="34" charset="0"/>
              <a:cs typeface="Calibri" panose="020F0502020204030204" pitchFamily="34" charset="0"/>
            </a:endParaRPr>
          </a:p>
          <a:p>
            <a:pPr marL="482600" indent="-342900">
              <a:lnSpc>
                <a:spcPct val="114999"/>
              </a:lnSpc>
              <a:buAutoNum type="arabicPeriod"/>
            </a:pPr>
            <a:r>
              <a:rPr lang="nl-NL" b="0" dirty="0">
                <a:solidFill>
                  <a:srgbClr val="000000"/>
                </a:solidFill>
              </a:rPr>
              <a:t>Iedereen kiest een bijbel- of liedtekst die iets zegt over waarin onze proefplek kan groeien als het gaat om gezamenlijkheid en/of verbondenheid. </a:t>
            </a:r>
            <a:endParaRPr lang="nl-NL" dirty="0">
              <a:latin typeface="Calibri" panose="020F0502020204030204" pitchFamily="34" charset="0"/>
              <a:cs typeface="Calibri" panose="020F0502020204030204" pitchFamily="34" charset="0"/>
            </a:endParaRPr>
          </a:p>
          <a:p>
            <a:pPr marL="482600" indent="-342900">
              <a:lnSpc>
                <a:spcPct val="114999"/>
              </a:lnSpc>
              <a:buAutoNum type="arabicPeriod"/>
            </a:pPr>
            <a:endParaRPr lang="en-US" dirty="0"/>
          </a:p>
          <a:p>
            <a:pPr marL="482600" indent="-342900">
              <a:lnSpc>
                <a:spcPct val="114999"/>
              </a:lnSpc>
              <a:buAutoNum type="arabicPeriod"/>
            </a:pPr>
            <a:r>
              <a:rPr lang="nl-NL" b="0">
                <a:solidFill>
                  <a:srgbClr val="000000"/>
                </a:solidFill>
              </a:rPr>
              <a:t>We wisselen uit voor welke teksten we gekozen hebben en waarom. Hierna proberen we te onderscheiden wat er uit alle gekozen teksten het meest naar voren springt en waar we wellicht iets mee moeten in onze visie en/of in wat we wel of niet doen.</a:t>
            </a:r>
            <a:endParaRPr lang="nl-NL"/>
          </a:p>
          <a:p>
            <a:pPr marL="139700" indent="0" fontAlgn="base">
              <a:buNone/>
            </a:pPr>
            <a:endParaRPr lang="nl-NL" b="0" dirty="0">
              <a:solidFill>
                <a:srgbClr val="000000"/>
              </a:solidFill>
              <a:latin typeface="Calibri" panose="020F0502020204030204" pitchFamily="34" charset="0"/>
              <a:cs typeface="Calibri" panose="020F0502020204030204" pitchFamily="34" charset="0"/>
            </a:endParaRPr>
          </a:p>
          <a:p>
            <a:pPr marL="139700" indent="0">
              <a:lnSpc>
                <a:spcPct val="114999"/>
              </a:lnSpc>
              <a:buNone/>
            </a:pPr>
            <a:endParaRPr lang="nl-NL" b="0" dirty="0">
              <a:solidFill>
                <a:srgbClr val="000000"/>
              </a:solidFill>
              <a:latin typeface="Calibri" panose="020F0502020204030204" pitchFamily="34" charset="0"/>
              <a:cs typeface="Calibri" panose="020F0502020204030204" pitchFamily="34" charset="0"/>
            </a:endParaRPr>
          </a:p>
          <a:p>
            <a:pPr>
              <a:buAutoNum type="arabicPeriod"/>
            </a:pPr>
            <a:endParaRPr lang="nl-N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693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Luisterend bidden met het oog op gezamenlijkheid </a:t>
            </a:r>
            <a:br>
              <a:rPr lang="nl-NL" dirty="0"/>
            </a:br>
            <a:r>
              <a:rPr lang="nl-NL" dirty="0"/>
              <a:t>en verbondenheid</a:t>
            </a:r>
            <a:endParaRPr lang="nl-NL" sz="2000" dirty="0"/>
          </a:p>
          <a:p>
            <a:br>
              <a:rPr lang="en-US" dirty="0"/>
            </a:br>
            <a:endParaRPr lang="en-US" dirty="0"/>
          </a:p>
        </p:txBody>
      </p:sp>
      <p:sp>
        <p:nvSpPr>
          <p:cNvPr id="3" name="Tijdelijke aanduiding voor tekst 2">
            <a:extLst>
              <a:ext uri="{FF2B5EF4-FFF2-40B4-BE49-F238E27FC236}">
                <a16:creationId xmlns:a16="http://schemas.microsoft.com/office/drawing/2014/main" id="{F82B0D44-A432-E62F-C163-8B31D3FA7C80}"/>
              </a:ext>
            </a:extLst>
          </p:cNvPr>
          <p:cNvSpPr>
            <a:spLocks noGrp="1"/>
          </p:cNvSpPr>
          <p:nvPr>
            <p:ph type="body" idx="1"/>
          </p:nvPr>
        </p:nvSpPr>
        <p:spPr>
          <a:xfrm>
            <a:off x="311700" y="1408422"/>
            <a:ext cx="8520600" cy="3416400"/>
          </a:xfrm>
        </p:spPr>
        <p:txBody>
          <a:bodyPr/>
          <a:lstStyle/>
          <a:p>
            <a:pPr marL="139700" indent="0">
              <a:buNone/>
            </a:pPr>
            <a:endParaRPr lang="nl-NL" b="0" dirty="0">
              <a:solidFill>
                <a:srgbClr val="000000"/>
              </a:solidFill>
            </a:endParaRPr>
          </a:p>
          <a:p>
            <a:pPr marL="139700" indent="0">
              <a:lnSpc>
                <a:spcPct val="114999"/>
              </a:lnSpc>
              <a:buNone/>
            </a:pPr>
            <a:r>
              <a:rPr lang="nl-NL" b="0" dirty="0">
                <a:solidFill>
                  <a:srgbClr val="000000"/>
                </a:solidFill>
              </a:rPr>
              <a:t>We worden samen stil en luisteren naar onze gedachten, waarin we de stem van God proberen te onderscheiden. Elke gedachte die iets te maken heeft met gezamenlijkheid (binnen onze proefplek) en verbondenheid (met de bredere kerk) schrijven we op een post-it. Hierbij gebruiken we verschillende kleuren voor gedachten over gezamenlijkheid en verbondenheid.</a:t>
            </a:r>
            <a:endParaRPr lang="nl-NL" dirty="0"/>
          </a:p>
          <a:p>
            <a:pPr marL="139700" indent="0">
              <a:lnSpc>
                <a:spcPct val="114999"/>
              </a:lnSpc>
              <a:buNone/>
            </a:pPr>
            <a:endParaRPr lang="nl-NL" b="0" dirty="0">
              <a:solidFill>
                <a:srgbClr val="000000"/>
              </a:solidFill>
            </a:endParaRPr>
          </a:p>
          <a:p>
            <a:pPr marL="482600" indent="-342900">
              <a:lnSpc>
                <a:spcPct val="114999"/>
              </a:lnSpc>
              <a:buAutoNum type="arabicPeriod"/>
            </a:pPr>
            <a:r>
              <a:rPr lang="nl-NL" b="0" dirty="0">
                <a:solidFill>
                  <a:srgbClr val="000000"/>
                </a:solidFill>
              </a:rPr>
              <a:t>Wat viel ons het meest op bij alle gedachten die zijn opgeschreven?</a:t>
            </a:r>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Gingen de meeste gedachten over gezamenlijkheid of over verbondenheid of was dit in balans?</a:t>
            </a:r>
            <a:endParaRPr lang="nl-NL" dirty="0"/>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a:solidFill>
                  <a:srgbClr val="000000"/>
                </a:solidFill>
              </a:rPr>
              <a:t>Zijn er gemene delers in wat er is opgeschreven die ons wellicht iets te zeggen hebben over gezamenlijkheid en/of verbondenheid bij onze proefplek? </a:t>
            </a:r>
            <a:endParaRPr lang="nl-NL"/>
          </a:p>
          <a:p>
            <a:pPr marL="482600" indent="-342900">
              <a:lnSpc>
                <a:spcPct val="114999"/>
              </a:lnSpc>
              <a:buAutoNum type="arabicPeriod"/>
            </a:pPr>
            <a:endParaRPr lang="nl-NL" b="0" dirty="0">
              <a:solidFill>
                <a:srgbClr val="000000"/>
              </a:solidFill>
            </a:endParaRPr>
          </a:p>
          <a:p>
            <a:pPr>
              <a:buAutoNum type="arabicPeriod"/>
            </a:pPr>
            <a:endParaRPr lang="nl-N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39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Je eigen plek in het mozaïek van kerkplekken</a:t>
            </a:r>
          </a:p>
        </p:txBody>
      </p:sp>
      <p:sp>
        <p:nvSpPr>
          <p:cNvPr id="6" name="TextBox 5">
            <a:extLst>
              <a:ext uri="{FF2B5EF4-FFF2-40B4-BE49-F238E27FC236}">
                <a16:creationId xmlns:a16="http://schemas.microsoft.com/office/drawing/2014/main" id="{6CD58437-3B27-2ABB-E73B-0CF128071104}"/>
              </a:ext>
            </a:extLst>
          </p:cNvPr>
          <p:cNvSpPr txBox="1"/>
          <p:nvPr/>
        </p:nvSpPr>
        <p:spPr>
          <a:xfrm>
            <a:off x="6604395" y="4498774"/>
            <a:ext cx="2271714"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A2298D"/>
                </a:solidFill>
                <a:hlinkClick r:id="rId3">
                  <a:extLst>
                    <a:ext uri="{A12FA001-AC4F-418D-AE19-62706E023703}">
                      <ahyp:hlinkClr xmlns:ahyp="http://schemas.microsoft.com/office/drawing/2018/hyperlinkcolor" val="tx"/>
                    </a:ext>
                  </a:extLst>
                </a:hlinkClick>
              </a:rPr>
              <a:t>Geen video zichtbaar? Klik hier</a:t>
            </a:r>
            <a:endParaRPr lang="en-US" sz="1100" b="1">
              <a:solidFill>
                <a:srgbClr val="A2298D"/>
              </a:solidFill>
              <a:hlinkClick r:id="rId3">
                <a:extLst>
                  <a:ext uri="{A12FA001-AC4F-418D-AE19-62706E023703}">
                    <ahyp:hlinkClr xmlns:ahyp="http://schemas.microsoft.com/office/drawing/2018/hyperlinkcolor" val="tx"/>
                  </a:ext>
                </a:extLst>
              </a:hlinkClick>
            </a:endParaRPr>
          </a:p>
        </p:txBody>
      </p:sp>
      <p:pic>
        <p:nvPicPr>
          <p:cNvPr id="4" name="Online Media 3" title="Module 5 Reisgidsvideo 3 (verdieping): Je eigen plek in het mozaïek van kerkplekken">
            <a:hlinkClick r:id="" action="ppaction://noaction"/>
            <a:extLst>
              <a:ext uri="{FF2B5EF4-FFF2-40B4-BE49-F238E27FC236}">
                <a16:creationId xmlns:a16="http://schemas.microsoft.com/office/drawing/2014/main" id="{D917E0B8-F6BB-1C39-30C2-576AE1AF015A}"/>
              </a:ext>
            </a:extLst>
          </p:cNvPr>
          <p:cNvPicPr>
            <a:picLocks noRot="1" noChangeAspect="1"/>
          </p:cNvPicPr>
          <p:nvPr>
            <a:videoFile r:link="rId1"/>
          </p:nvPr>
        </p:nvPicPr>
        <p:blipFill>
          <a:blip r:embed="rId4"/>
          <a:stretch>
            <a:fillRect/>
          </a:stretch>
        </p:blipFill>
        <p:spPr>
          <a:xfrm>
            <a:off x="394493" y="1514475"/>
            <a:ext cx="5976145" cy="3414713"/>
          </a:xfrm>
          <a:prstGeom prst="rect">
            <a:avLst/>
          </a:prstGeom>
        </p:spPr>
      </p:pic>
    </p:spTree>
    <p:extLst>
      <p:ext uri="{BB962C8B-B14F-4D97-AF65-F5344CB8AC3E}">
        <p14:creationId xmlns:p14="http://schemas.microsoft.com/office/powerpoint/2010/main" val="187982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 </a:t>
            </a:r>
            <a:br>
              <a:rPr lang="nl-NL" dirty="0"/>
            </a:br>
            <a:r>
              <a:rPr lang="nl-NL" dirty="0"/>
              <a:t>In gezamenlijkheid kerk-zijn vormgeven</a:t>
            </a:r>
          </a:p>
        </p:txBody>
      </p:sp>
      <p:sp>
        <p:nvSpPr>
          <p:cNvPr id="4" name="Tijdelijke aanduiding voor tekst 2">
            <a:extLst>
              <a:ext uri="{FF2B5EF4-FFF2-40B4-BE49-F238E27FC236}">
                <a16:creationId xmlns:a16="http://schemas.microsoft.com/office/drawing/2014/main" id="{81C57828-F0A8-A090-2B41-4182AB553D17}"/>
              </a:ext>
            </a:extLst>
          </p:cNvPr>
          <p:cNvSpPr>
            <a:spLocks noGrp="1"/>
          </p:cNvSpPr>
          <p:nvPr>
            <p:ph type="body" idx="1"/>
          </p:nvPr>
        </p:nvSpPr>
        <p:spPr>
          <a:xfrm>
            <a:off x="311700" y="979797"/>
            <a:ext cx="8520600" cy="3416400"/>
          </a:xfrm>
        </p:spPr>
        <p:txBody>
          <a:bodyPr/>
          <a:lstStyle/>
          <a:p>
            <a:pPr marL="139700" indent="0">
              <a:buNone/>
            </a:pPr>
            <a:r>
              <a:rPr lang="nl-NL" b="0" dirty="0">
                <a:solidFill>
                  <a:srgbClr val="000000"/>
                </a:solidFill>
              </a:rPr>
              <a:t>  </a:t>
            </a: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
        <p:nvSpPr>
          <p:cNvPr id="6" name="Tijdelijke aanduiding voor tekst 2">
            <a:extLst>
              <a:ext uri="{FF2B5EF4-FFF2-40B4-BE49-F238E27FC236}">
                <a16:creationId xmlns:a16="http://schemas.microsoft.com/office/drawing/2014/main" id="{05689B0F-3C35-3AA7-2E8A-E56F527B34C7}"/>
              </a:ext>
            </a:extLst>
          </p:cNvPr>
          <p:cNvSpPr txBox="1">
            <a:spLocks/>
          </p:cNvSpPr>
          <p:nvPr/>
        </p:nvSpPr>
        <p:spPr>
          <a:xfrm>
            <a:off x="464100" y="11321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139700" indent="0">
              <a:lnSpc>
                <a:spcPct val="114999"/>
              </a:lnSpc>
              <a:buNone/>
            </a:pPr>
            <a:r>
              <a:rPr lang="nl-NL" b="0" dirty="0">
                <a:solidFill>
                  <a:srgbClr val="000000"/>
                </a:solidFill>
              </a:rPr>
              <a:t>In het eerste deel van de reisgidsvideo die we bekeken, ging het over gezamenlijkheid bij kerk-zijn vormgeven. Daarbij kwamen de volgende punten ter sprake:</a:t>
            </a:r>
            <a:br>
              <a:rPr lang="nl-NL" b="0" dirty="0">
                <a:solidFill>
                  <a:srgbClr val="000000"/>
                </a:solidFill>
              </a:rPr>
            </a:br>
            <a:br>
              <a:rPr lang="nl-NL" b="0" dirty="0"/>
            </a:br>
            <a:r>
              <a:rPr lang="nl-NL" sz="1200" b="0" dirty="0">
                <a:solidFill>
                  <a:schemeClr val="tx1"/>
                </a:solidFill>
              </a:rPr>
              <a:t>   Samen kerk zijn en doen</a:t>
            </a:r>
            <a:br>
              <a:rPr lang="nl-NL" sz="1200" b="0" dirty="0">
                <a:solidFill>
                  <a:schemeClr val="tx1"/>
                </a:solidFill>
              </a:rPr>
            </a:br>
            <a:r>
              <a:rPr lang="nl-NL" sz="1200" b="0" dirty="0">
                <a:solidFill>
                  <a:schemeClr val="tx1"/>
                </a:solidFill>
              </a:rPr>
              <a:t>   De Verbindende Bron </a:t>
            </a:r>
            <a:br>
              <a:rPr lang="nl-NL" sz="1200" b="0" dirty="0">
                <a:solidFill>
                  <a:schemeClr val="tx1"/>
                </a:solidFill>
              </a:rPr>
            </a:br>
            <a:r>
              <a:rPr lang="nl-NL" sz="1200" b="0" dirty="0">
                <a:solidFill>
                  <a:schemeClr val="tx1"/>
                </a:solidFill>
              </a:rPr>
              <a:t>   Gelovige gezamenlijkheid</a:t>
            </a:r>
            <a:br>
              <a:rPr lang="nl-NL" sz="1200" b="0" dirty="0">
                <a:solidFill>
                  <a:schemeClr val="tx1"/>
                </a:solidFill>
              </a:rPr>
            </a:br>
            <a:r>
              <a:rPr lang="nl-NL" sz="1200" b="0" dirty="0">
                <a:solidFill>
                  <a:schemeClr val="tx1"/>
                </a:solidFill>
              </a:rPr>
              <a:t>   Uitgebreide startgroep</a:t>
            </a:r>
            <a:br>
              <a:rPr lang="nl-NL" sz="1200" b="0" dirty="0">
                <a:solidFill>
                  <a:schemeClr val="tx1"/>
                </a:solidFill>
              </a:rPr>
            </a:br>
            <a:r>
              <a:rPr lang="nl-NL" sz="1200" b="0" dirty="0">
                <a:solidFill>
                  <a:schemeClr val="tx1"/>
                </a:solidFill>
              </a:rPr>
              <a:t>   Eenheid in verscheidenheid</a:t>
            </a:r>
            <a:br>
              <a:rPr lang="nl-NL" sz="1200" b="0" dirty="0">
                <a:solidFill>
                  <a:schemeClr val="tx1"/>
                </a:solidFill>
              </a:rPr>
            </a:br>
            <a:r>
              <a:rPr lang="nl-NL" sz="1200" b="0" dirty="0">
                <a:solidFill>
                  <a:schemeClr val="tx1"/>
                </a:solidFill>
              </a:rPr>
              <a:t>   Gavengerichte gezamenlijkheid</a:t>
            </a:r>
            <a:br>
              <a:rPr lang="nl-NL" sz="1200" b="0" dirty="0">
                <a:solidFill>
                  <a:schemeClr val="tx1"/>
                </a:solidFill>
              </a:rPr>
            </a:br>
            <a:r>
              <a:rPr lang="nl-NL" sz="1200" b="0" dirty="0">
                <a:solidFill>
                  <a:schemeClr val="tx1"/>
                </a:solidFill>
              </a:rPr>
              <a:t>   Luisteren in de eigen groep</a:t>
            </a:r>
            <a:endParaRPr lang="nl-NL" sz="1200">
              <a:solidFill>
                <a:schemeClr val="tx1"/>
              </a:solidFill>
            </a:endParaRPr>
          </a:p>
          <a:p>
            <a:pPr marL="139700" indent="0">
              <a:lnSpc>
                <a:spcPct val="114999"/>
              </a:lnSpc>
              <a:buFont typeface="Calibri"/>
              <a:buNone/>
            </a:pPr>
            <a:endParaRPr lang="nl-NL" sz="1000" b="0" dirty="0">
              <a:solidFill>
                <a:srgbClr val="000000"/>
              </a:solidFill>
              <a:latin typeface="Calibri" panose="020F0502020204030204" pitchFamily="34" charset="0"/>
              <a:cs typeface="Calibri" panose="020F0502020204030204" pitchFamily="34" charset="0"/>
            </a:endParaRPr>
          </a:p>
          <a:p>
            <a:pPr marL="482600" indent="-342900">
              <a:lnSpc>
                <a:spcPct val="114999"/>
              </a:lnSpc>
              <a:buAutoNum type="arabicPeriod"/>
            </a:pPr>
            <a:r>
              <a:rPr lang="nl-NL" b="0" dirty="0">
                <a:solidFill>
                  <a:srgbClr val="000000"/>
                </a:solidFill>
              </a:rPr>
              <a:t>Welke van de genoemde punten heeft ons het meest te zeggen als het gaat om gezamenlijkheid bij onze proefplek/kerkplek? </a:t>
            </a:r>
            <a:r>
              <a:rPr lang="nl-NL" sz="1200" b="0" dirty="0">
                <a:solidFill>
                  <a:srgbClr val="000000"/>
                </a:solidFill>
              </a:rPr>
              <a:t>(Hiervoor mag elk teamlid een punt noemen en toelichten, terwijl de gespreksleider turft.)</a:t>
            </a:r>
          </a:p>
          <a:p>
            <a:pPr marL="482600" indent="-342900">
              <a:lnSpc>
                <a:spcPct val="114999"/>
              </a:lnSpc>
              <a:buAutoNum type="arabicPeriod"/>
            </a:pPr>
            <a:endParaRPr lang="nl-NL" sz="1200" b="0" dirty="0">
              <a:solidFill>
                <a:srgbClr val="000000"/>
              </a:solidFill>
            </a:endParaRPr>
          </a:p>
          <a:p>
            <a:pPr marL="482600" indent="-342900">
              <a:lnSpc>
                <a:spcPct val="114999"/>
              </a:lnSpc>
              <a:buAutoNum type="arabicPeriod"/>
            </a:pPr>
            <a:r>
              <a:rPr lang="nl-NL" b="0" dirty="0">
                <a:solidFill>
                  <a:srgbClr val="000000"/>
                </a:solidFill>
              </a:rPr>
              <a:t>Zijn er andere punten die we ook moeten bespreken als het gaat om gezamenlijkheid in ons kerk-zijn vormgeven? Deze kunnen we aan het lijstje toevoegen.</a:t>
            </a:r>
            <a:endParaRPr lang="nl-NL" dirty="0"/>
          </a:p>
          <a:p>
            <a:pPr marL="482600" indent="-342900">
              <a:lnSpc>
                <a:spcPct val="114999"/>
              </a:lnSpc>
              <a:buAutoNum type="arabicPeriod"/>
            </a:pPr>
            <a:endParaRPr lang="nl-NL" b="0" dirty="0">
              <a:solidFill>
                <a:srgbClr val="000000"/>
              </a:solidFill>
            </a:endParaRPr>
          </a:p>
          <a:p>
            <a:pPr>
              <a:buAutoNum type="arabicPeriod"/>
            </a:pPr>
            <a:endParaRPr lang="nl-NL"/>
          </a:p>
        </p:txBody>
      </p:sp>
    </p:spTree>
    <p:extLst>
      <p:ext uri="{BB962C8B-B14F-4D97-AF65-F5344CB8AC3E}">
        <p14:creationId xmlns:p14="http://schemas.microsoft.com/office/powerpoint/2010/main" val="80635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E03B8-1F53-F15B-2E9A-156E1F0ECF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0C3A38-4F69-33EF-31DE-AAA5653B92CC}"/>
              </a:ext>
            </a:extLst>
          </p:cNvPr>
          <p:cNvSpPr>
            <a:spLocks noGrp="1"/>
          </p:cNvSpPr>
          <p:nvPr>
            <p:ph type="title"/>
          </p:nvPr>
        </p:nvSpPr>
        <p:spPr>
          <a:xfrm>
            <a:off x="311699" y="205825"/>
            <a:ext cx="8055923" cy="572700"/>
          </a:xfrm>
        </p:spPr>
        <p:txBody>
          <a:bodyPr/>
          <a:lstStyle/>
          <a:p>
            <a:r>
              <a:rPr lang="nl-NL" dirty="0"/>
              <a:t>Reisgids 1: </a:t>
            </a:r>
            <a:br>
              <a:rPr lang="nl-NL" dirty="0"/>
            </a:br>
            <a:r>
              <a:rPr lang="nl-NL" dirty="0"/>
              <a:t>In gezamenlijkheid kerk-zijn vormgeven</a:t>
            </a:r>
          </a:p>
        </p:txBody>
      </p:sp>
      <p:sp>
        <p:nvSpPr>
          <p:cNvPr id="4" name="Tijdelijke aanduiding voor tekst 2">
            <a:extLst>
              <a:ext uri="{FF2B5EF4-FFF2-40B4-BE49-F238E27FC236}">
                <a16:creationId xmlns:a16="http://schemas.microsoft.com/office/drawing/2014/main" id="{EFA85562-7E17-C141-CB22-EA59374F1311}"/>
              </a:ext>
            </a:extLst>
          </p:cNvPr>
          <p:cNvSpPr>
            <a:spLocks noGrp="1"/>
          </p:cNvSpPr>
          <p:nvPr>
            <p:ph type="body" idx="1"/>
          </p:nvPr>
        </p:nvSpPr>
        <p:spPr>
          <a:xfrm>
            <a:off x="311700" y="979797"/>
            <a:ext cx="8520600" cy="3416400"/>
          </a:xfrm>
        </p:spPr>
        <p:txBody>
          <a:bodyPr/>
          <a:lstStyle/>
          <a:p>
            <a:pPr marL="139700" indent="0">
              <a:buNone/>
            </a:pPr>
            <a:r>
              <a:rPr lang="nl-NL" b="0" dirty="0">
                <a:solidFill>
                  <a:srgbClr val="000000"/>
                </a:solidFill>
              </a:rPr>
              <a:t> </a:t>
            </a:r>
            <a:r>
              <a:rPr lang="nl-NL" b="0">
                <a:solidFill>
                  <a:srgbClr val="000000"/>
                </a:solidFill>
              </a:rPr>
              <a:t> </a:t>
            </a:r>
            <a:endParaRPr lang="nl-NL" b="0" i="0" u="none" strike="noStrike">
              <a:solidFill>
                <a:srgbClr val="000000"/>
              </a:solidFill>
              <a:effectLst/>
              <a:latin typeface="Calibri" panose="020F0502020204030204" pitchFamily="34" charset="0"/>
              <a:cs typeface="Calibri" panose="020F0502020204030204" pitchFamily="34" charset="0"/>
            </a:endParaRPr>
          </a:p>
        </p:txBody>
      </p:sp>
      <p:sp>
        <p:nvSpPr>
          <p:cNvPr id="6" name="Tijdelijke aanduiding voor tekst 2">
            <a:extLst>
              <a:ext uri="{FF2B5EF4-FFF2-40B4-BE49-F238E27FC236}">
                <a16:creationId xmlns:a16="http://schemas.microsoft.com/office/drawing/2014/main" id="{87BDB1AE-3F6B-ECBA-1ABF-F2B7E27518C6}"/>
              </a:ext>
            </a:extLst>
          </p:cNvPr>
          <p:cNvSpPr txBox="1">
            <a:spLocks/>
          </p:cNvSpPr>
          <p:nvPr/>
        </p:nvSpPr>
        <p:spPr>
          <a:xfrm>
            <a:off x="428381" y="1182203"/>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139700" indent="0">
              <a:lnSpc>
                <a:spcPct val="114999"/>
              </a:lnSpc>
              <a:buNone/>
            </a:pPr>
            <a:r>
              <a:rPr lang="nl-NL" b="0" dirty="0">
                <a:solidFill>
                  <a:srgbClr val="000000"/>
                </a:solidFill>
              </a:rPr>
              <a:t>Voor elk te bespreken punt vullen we onderstaand kwadrantenmodel in </a:t>
            </a:r>
            <a:endParaRPr lang="nl-NL" dirty="0"/>
          </a:p>
          <a:p>
            <a:pPr marL="139700" indent="0">
              <a:lnSpc>
                <a:spcPct val="114999"/>
              </a:lnSpc>
              <a:buNone/>
            </a:pPr>
            <a:r>
              <a:rPr lang="nl-NL" b="0" dirty="0">
                <a:solidFill>
                  <a:srgbClr val="000000"/>
                </a:solidFill>
              </a:rPr>
              <a:t>en we bespreken vervolgens de vier kwadranten</a:t>
            </a:r>
            <a:endParaRPr lang="nl-NL" dirty="0"/>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a:p>
            <a:pPr marL="139700" indent="0">
              <a:lnSpc>
                <a:spcPct val="114999"/>
              </a:lnSpc>
              <a:buNone/>
            </a:pPr>
            <a:r>
              <a:rPr lang="nl-NL" b="0" dirty="0">
                <a:solidFill>
                  <a:srgbClr val="000000"/>
                </a:solidFill>
              </a:rPr>
              <a:t>Met welke kans en/of uitdaging willen we de komende tijd aan de slag gaan?</a:t>
            </a:r>
          </a:p>
          <a:p>
            <a:pPr>
              <a:buAutoNum type="arabicPeriod"/>
            </a:pPr>
            <a:endParaRPr lang="nl-NL"/>
          </a:p>
        </p:txBody>
      </p:sp>
      <p:graphicFrame>
        <p:nvGraphicFramePr>
          <p:cNvPr id="9" name="Table 8">
            <a:extLst>
              <a:ext uri="{FF2B5EF4-FFF2-40B4-BE49-F238E27FC236}">
                <a16:creationId xmlns:a16="http://schemas.microsoft.com/office/drawing/2014/main" id="{3E986676-C857-6918-CB2D-EB280ACD0717}"/>
              </a:ext>
            </a:extLst>
          </p:cNvPr>
          <p:cNvGraphicFramePr>
            <a:graphicFrameLocks noGrp="1"/>
          </p:cNvGraphicFramePr>
          <p:nvPr>
            <p:extLst>
              <p:ext uri="{D42A27DB-BD31-4B8C-83A1-F6EECF244321}">
                <p14:modId xmlns:p14="http://schemas.microsoft.com/office/powerpoint/2010/main" val="3774961958"/>
              </p:ext>
            </p:extLst>
          </p:nvPr>
        </p:nvGraphicFramePr>
        <p:xfrm>
          <a:off x="921544" y="1857374"/>
          <a:ext cx="4713184" cy="2296160"/>
        </p:xfrm>
        <a:graphic>
          <a:graphicData uri="http://schemas.openxmlformats.org/drawingml/2006/table">
            <a:tbl>
              <a:tblPr bandRow="1">
                <a:tableStyleId>{5C22544A-7EE6-4342-B048-85BDC9FD1C3A}</a:tableStyleId>
              </a:tblPr>
              <a:tblGrid>
                <a:gridCol w="2356592">
                  <a:extLst>
                    <a:ext uri="{9D8B030D-6E8A-4147-A177-3AD203B41FA5}">
                      <a16:colId xmlns:a16="http://schemas.microsoft.com/office/drawing/2014/main" val="1779417633"/>
                    </a:ext>
                  </a:extLst>
                </a:gridCol>
                <a:gridCol w="2356592">
                  <a:extLst>
                    <a:ext uri="{9D8B030D-6E8A-4147-A177-3AD203B41FA5}">
                      <a16:colId xmlns:a16="http://schemas.microsoft.com/office/drawing/2014/main" val="257230504"/>
                    </a:ext>
                  </a:extLst>
                </a:gridCol>
              </a:tblGrid>
              <a:tr h="1044559">
                <a:tc>
                  <a:txBody>
                    <a:bodyPr/>
                    <a:lstStyle/>
                    <a:p>
                      <a:pPr fontAlgn="t">
                        <a:buNone/>
                      </a:pPr>
                      <a:br>
                        <a:rPr lang="en-US" dirty="0">
                          <a:effectLst/>
                        </a:rPr>
                      </a:br>
                      <a:endParaRPr lang="en-US" dirty="0">
                        <a:effectLst/>
                      </a:endParaRPr>
                    </a:p>
                    <a:p>
                      <a:pPr algn="ctr" rtl="0" fontAlgn="t">
                        <a:buNone/>
                      </a:pPr>
                      <a:r>
                        <a:rPr lang="en-US" sz="1100" b="0" i="0" u="none" strike="noStrike" dirty="0" err="1">
                          <a:solidFill>
                            <a:srgbClr val="000000"/>
                          </a:solidFill>
                          <a:effectLst/>
                          <a:latin typeface="Arial"/>
                        </a:rPr>
                        <a:t>Onze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kracht</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rond</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dit</a:t>
                      </a:r>
                      <a:r>
                        <a:rPr lang="en-US" sz="1100" b="0" i="0" u="none" strike="noStrike" dirty="0">
                          <a:solidFill>
                            <a:srgbClr val="000000"/>
                          </a:solidFill>
                          <a:effectLst/>
                          <a:latin typeface="Arial"/>
                        </a:rPr>
                        <a:t> punt</a:t>
                      </a:r>
                      <a:endParaRPr lang="en-US" dirty="0">
                        <a:effectLst/>
                        <a:latin typeface="Arial"/>
                      </a:endParaRPr>
                    </a:p>
                    <a:p>
                      <a:pPr fontAlgn="t">
                        <a:buNone/>
                      </a:pPr>
                      <a:br>
                        <a:rPr lang="en-US" dirty="0">
                          <a:effectLst/>
                        </a:rPr>
                      </a:b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uNone/>
                      </a:pPr>
                      <a:br>
                        <a:rPr lang="en-US" dirty="0">
                          <a:effectLst/>
                        </a:rPr>
                      </a:br>
                      <a:endParaRPr lang="en-US" dirty="0">
                        <a:effectLst/>
                      </a:endParaRPr>
                    </a:p>
                    <a:p>
                      <a:pPr algn="ctr" rtl="0" fontAlgn="t">
                        <a:buNone/>
                      </a:pPr>
                      <a:r>
                        <a:rPr lang="en-US" sz="1100" b="0" i="0" u="none" strike="noStrike" dirty="0" err="1">
                          <a:solidFill>
                            <a:srgbClr val="000000"/>
                          </a:solidFill>
                          <a:effectLst/>
                          <a:latin typeface="Arial"/>
                        </a:rPr>
                        <a:t>Onze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zwakte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rond</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dit</a:t>
                      </a:r>
                      <a:r>
                        <a:rPr lang="en-US" sz="1100" b="0" i="0" u="none" strike="noStrike" dirty="0">
                          <a:solidFill>
                            <a:srgbClr val="000000"/>
                          </a:solidFill>
                          <a:effectLst/>
                          <a:latin typeface="Arial"/>
                        </a:rPr>
                        <a:t> punt</a:t>
                      </a:r>
                      <a:endParaRPr lang="en-US" dirty="0">
                        <a:effectLst/>
                        <a:latin typeface="Arial"/>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6395997"/>
                  </a:ext>
                </a:extLst>
              </a:tr>
              <a:tr h="1044559">
                <a:tc>
                  <a:txBody>
                    <a:bodyPr/>
                    <a:lstStyle/>
                    <a:p>
                      <a:pPr fontAlgn="t">
                        <a:buNone/>
                      </a:pPr>
                      <a:br>
                        <a:rPr lang="en-US" dirty="0">
                          <a:effectLst/>
                        </a:rPr>
                      </a:br>
                      <a:endParaRPr lang="en-US" dirty="0">
                        <a:effectLst/>
                      </a:endParaRPr>
                    </a:p>
                    <a:p>
                      <a:pPr algn="ctr" rtl="0" fontAlgn="t">
                        <a:buNone/>
                      </a:pPr>
                      <a:r>
                        <a:rPr lang="en-US" sz="1100" b="0" i="0" u="none" strike="noStrike" dirty="0" err="1">
                          <a:solidFill>
                            <a:srgbClr val="000000"/>
                          </a:solidFill>
                          <a:effectLst/>
                          <a:latin typeface="Arial"/>
                        </a:rPr>
                        <a:t>Onze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kansen</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rond</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dit</a:t>
                      </a:r>
                      <a:r>
                        <a:rPr lang="en-US" sz="1100" b="0" i="0" u="none" strike="noStrike" dirty="0">
                          <a:solidFill>
                            <a:srgbClr val="000000"/>
                          </a:solidFill>
                          <a:effectLst/>
                          <a:latin typeface="Arial"/>
                        </a:rPr>
                        <a:t> punt</a:t>
                      </a:r>
                      <a:endParaRPr lang="en-US" dirty="0">
                        <a:effectLst/>
                        <a:latin typeface="Arial"/>
                      </a:endParaRPr>
                    </a:p>
                    <a:p>
                      <a:pPr fontAlgn="t">
                        <a:buNone/>
                      </a:pPr>
                      <a:br>
                        <a:rPr lang="en-US" dirty="0">
                          <a:effectLst/>
                        </a:rPr>
                      </a:b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uNone/>
                      </a:pPr>
                      <a:br>
                        <a:rPr lang="en-US" dirty="0">
                          <a:effectLst/>
                        </a:rPr>
                      </a:br>
                      <a:endParaRPr lang="en-US" dirty="0">
                        <a:effectLst/>
                      </a:endParaRPr>
                    </a:p>
                    <a:p>
                      <a:pPr algn="ctr" rtl="0" fontAlgn="t">
                        <a:buNone/>
                      </a:pPr>
                      <a:r>
                        <a:rPr lang="en-US" sz="1100" b="0" i="0" u="none" strike="noStrike" dirty="0" err="1">
                          <a:solidFill>
                            <a:srgbClr val="000000"/>
                          </a:solidFill>
                          <a:effectLst/>
                          <a:latin typeface="Arial"/>
                        </a:rPr>
                        <a:t>Onze</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uitdagingen</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rond</a:t>
                      </a:r>
                      <a:r>
                        <a:rPr lang="en-US" sz="1100" b="0" i="0" u="none" strike="noStrike" dirty="0">
                          <a:solidFill>
                            <a:srgbClr val="000000"/>
                          </a:solidFill>
                          <a:effectLst/>
                          <a:latin typeface="Arial"/>
                        </a:rPr>
                        <a:t> </a:t>
                      </a:r>
                      <a:r>
                        <a:rPr lang="en-US" sz="1100" b="0" i="0" u="none" strike="noStrike" dirty="0" err="1">
                          <a:solidFill>
                            <a:srgbClr val="000000"/>
                          </a:solidFill>
                          <a:effectLst/>
                          <a:latin typeface="Arial"/>
                        </a:rPr>
                        <a:t>dit</a:t>
                      </a:r>
                      <a:r>
                        <a:rPr lang="en-US" sz="1100" b="0" i="0" u="none" strike="noStrike" dirty="0">
                          <a:solidFill>
                            <a:srgbClr val="000000"/>
                          </a:solidFill>
                          <a:effectLst/>
                          <a:latin typeface="Arial"/>
                        </a:rPr>
                        <a:t> punt</a:t>
                      </a:r>
                      <a:endParaRPr lang="en-US" dirty="0">
                        <a:effectLst/>
                        <a:latin typeface="Arial"/>
                      </a:endParaRPr>
                    </a:p>
                    <a:p>
                      <a:pPr fontAlgn="t">
                        <a:buNone/>
                      </a:pP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669819"/>
                  </a:ext>
                </a:extLst>
              </a:tr>
            </a:tbl>
          </a:graphicData>
        </a:graphic>
      </p:graphicFrame>
    </p:spTree>
    <p:extLst>
      <p:ext uri="{BB962C8B-B14F-4D97-AF65-F5344CB8AC3E}">
        <p14:creationId xmlns:p14="http://schemas.microsoft.com/office/powerpoint/2010/main" val="2329049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05F69-93AF-4F9A-37FE-B4F46FBB3D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A33EF2-516C-EC9B-2BC7-A0DE32CD7901}"/>
              </a:ext>
            </a:extLst>
          </p:cNvPr>
          <p:cNvSpPr>
            <a:spLocks noGrp="1"/>
          </p:cNvSpPr>
          <p:nvPr>
            <p:ph type="title"/>
          </p:nvPr>
        </p:nvSpPr>
        <p:spPr>
          <a:xfrm>
            <a:off x="311699" y="205825"/>
            <a:ext cx="8055923" cy="572700"/>
          </a:xfrm>
        </p:spPr>
        <p:txBody>
          <a:bodyPr/>
          <a:lstStyle/>
          <a:p>
            <a:r>
              <a:rPr lang="nl-NL" dirty="0"/>
              <a:t>Reisgids 2: </a:t>
            </a:r>
            <a:br>
              <a:rPr lang="nl-NL" dirty="0"/>
            </a:br>
            <a:r>
              <a:rPr lang="nl-NL" dirty="0"/>
              <a:t>In verbondenheid kerk-zijn vormgeven</a:t>
            </a:r>
          </a:p>
        </p:txBody>
      </p:sp>
      <p:sp>
        <p:nvSpPr>
          <p:cNvPr id="4" name="Tijdelijke aanduiding voor tekst 2">
            <a:extLst>
              <a:ext uri="{FF2B5EF4-FFF2-40B4-BE49-F238E27FC236}">
                <a16:creationId xmlns:a16="http://schemas.microsoft.com/office/drawing/2014/main" id="{0FE19EF3-EC56-4DD9-A91C-184EE0F79610}"/>
              </a:ext>
            </a:extLst>
          </p:cNvPr>
          <p:cNvSpPr>
            <a:spLocks noGrp="1"/>
          </p:cNvSpPr>
          <p:nvPr>
            <p:ph type="body" idx="1"/>
          </p:nvPr>
        </p:nvSpPr>
        <p:spPr>
          <a:xfrm>
            <a:off x="311700" y="979797"/>
            <a:ext cx="8520600" cy="3416400"/>
          </a:xfrm>
        </p:spPr>
        <p:txBody>
          <a:bodyPr/>
          <a:lstStyle/>
          <a:p>
            <a:pPr marL="139700" indent="0">
              <a:buNone/>
            </a:pPr>
            <a:r>
              <a:rPr lang="nl-NL" b="0" dirty="0">
                <a:solidFill>
                  <a:srgbClr val="000000"/>
                </a:solidFill>
              </a:rPr>
              <a:t>  </a:t>
            </a: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
        <p:nvSpPr>
          <p:cNvPr id="6" name="Tijdelijke aanduiding voor tekst 2">
            <a:extLst>
              <a:ext uri="{FF2B5EF4-FFF2-40B4-BE49-F238E27FC236}">
                <a16:creationId xmlns:a16="http://schemas.microsoft.com/office/drawing/2014/main" id="{23F0E9D5-7CD1-39D1-D4B8-EABD11A70544}"/>
              </a:ext>
            </a:extLst>
          </p:cNvPr>
          <p:cNvSpPr txBox="1">
            <a:spLocks/>
          </p:cNvSpPr>
          <p:nvPr/>
        </p:nvSpPr>
        <p:spPr>
          <a:xfrm>
            <a:off x="464100" y="11321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139700" indent="0">
              <a:lnSpc>
                <a:spcPct val="114999"/>
              </a:lnSpc>
              <a:buNone/>
            </a:pPr>
            <a:r>
              <a:rPr lang="nl-NL" b="0" dirty="0">
                <a:solidFill>
                  <a:srgbClr val="000000"/>
                </a:solidFill>
              </a:rPr>
              <a:t>In het tweede deel van de reisgidsvideo die we bekeken, ging het over verbondenheid bij kerk-zijn vormgeven. Daarbij kwamen de volgende punten ter sprake:</a:t>
            </a:r>
            <a:br>
              <a:rPr lang="nl-NL" b="0" dirty="0">
                <a:solidFill>
                  <a:srgbClr val="000000"/>
                </a:solidFill>
              </a:rPr>
            </a:br>
            <a:br>
              <a:rPr lang="nl-NL" b="0" dirty="0"/>
            </a:br>
            <a:r>
              <a:rPr lang="nl-NL" sz="1200" b="0" dirty="0">
                <a:solidFill>
                  <a:schemeClr val="tx1"/>
                </a:solidFill>
              </a:rPr>
              <a:t>   Balans tussen bonding en </a:t>
            </a:r>
            <a:r>
              <a:rPr lang="nl-NL" sz="1200" b="0" dirty="0" err="1">
                <a:solidFill>
                  <a:schemeClr val="tx1"/>
                </a:solidFill>
              </a:rPr>
              <a:t>bridging</a:t>
            </a:r>
            <a:endParaRPr lang="nl-NL" sz="1200" b="0" dirty="0" err="1">
              <a:solidFill>
                <a:schemeClr val="tx1"/>
              </a:solidFill>
              <a:latin typeface="Calibri" panose="020F0502020204030204" pitchFamily="34" charset="0"/>
              <a:cs typeface="Calibri" panose="020F0502020204030204" pitchFamily="34" charset="0"/>
            </a:endParaRPr>
          </a:p>
          <a:p>
            <a:pPr marL="139700" indent="0">
              <a:lnSpc>
                <a:spcPct val="114999"/>
              </a:lnSpc>
              <a:buNone/>
            </a:pPr>
            <a:r>
              <a:rPr lang="nl-NL" sz="1200" b="0" dirty="0">
                <a:solidFill>
                  <a:schemeClr val="tx1"/>
                </a:solidFill>
              </a:rPr>
              <a:t>   Eigenheid en verscheidenheid</a:t>
            </a:r>
            <a:endParaRPr lang="nl-NL" dirty="0">
              <a:solidFill>
                <a:schemeClr val="tx1"/>
              </a:solidFill>
            </a:endParaRPr>
          </a:p>
          <a:p>
            <a:pPr marL="139700" indent="0">
              <a:lnSpc>
                <a:spcPct val="114999"/>
              </a:lnSpc>
              <a:buNone/>
            </a:pPr>
            <a:r>
              <a:rPr lang="nl-NL" sz="1200" b="0" dirty="0">
                <a:solidFill>
                  <a:schemeClr val="tx1"/>
                </a:solidFill>
              </a:rPr>
              <a:t>   Kliekvorming of sektarisme</a:t>
            </a:r>
            <a:endParaRPr lang="nl-NL" dirty="0">
              <a:solidFill>
                <a:schemeClr val="tx1"/>
              </a:solidFill>
            </a:endParaRPr>
          </a:p>
          <a:p>
            <a:pPr marL="139700" indent="0">
              <a:lnSpc>
                <a:spcPct val="114999"/>
              </a:lnSpc>
              <a:buNone/>
            </a:pPr>
            <a:r>
              <a:rPr lang="nl-NL" sz="1200" b="0" dirty="0">
                <a:solidFill>
                  <a:schemeClr val="tx1"/>
                </a:solidFill>
              </a:rPr>
              <a:t>   Eenvormigheid of uniformisme</a:t>
            </a:r>
            <a:endParaRPr lang="nl-NL" dirty="0">
              <a:solidFill>
                <a:schemeClr val="tx1"/>
              </a:solidFill>
            </a:endParaRPr>
          </a:p>
          <a:p>
            <a:pPr marL="139700" indent="0">
              <a:lnSpc>
                <a:spcPct val="114999"/>
              </a:lnSpc>
              <a:buNone/>
            </a:pPr>
            <a:r>
              <a:rPr lang="nl-NL" sz="1200" b="0" dirty="0">
                <a:solidFill>
                  <a:schemeClr val="tx1"/>
                </a:solidFill>
              </a:rPr>
              <a:t>   Een mozaïek van kerkplekken</a:t>
            </a:r>
            <a:endParaRPr lang="nl-NL" dirty="0">
              <a:solidFill>
                <a:schemeClr val="tx1"/>
              </a:solidFill>
            </a:endParaRPr>
          </a:p>
          <a:p>
            <a:pPr marL="139700" indent="0">
              <a:lnSpc>
                <a:spcPct val="114999"/>
              </a:lnSpc>
              <a:buNone/>
            </a:pPr>
            <a:r>
              <a:rPr lang="nl-NL" sz="1200" b="0" dirty="0">
                <a:solidFill>
                  <a:schemeClr val="tx1"/>
                </a:solidFill>
              </a:rPr>
              <a:t>   Wederzijdse afhankelijkheid</a:t>
            </a:r>
            <a:endParaRPr lang="nl-NL" dirty="0">
              <a:solidFill>
                <a:schemeClr val="tx1"/>
              </a:solidFill>
            </a:endParaRPr>
          </a:p>
          <a:p>
            <a:pPr marL="139700" indent="0">
              <a:lnSpc>
                <a:spcPct val="114999"/>
              </a:lnSpc>
              <a:buNone/>
            </a:pPr>
            <a:r>
              <a:rPr lang="nl-NL" sz="1200" b="0" dirty="0">
                <a:solidFill>
                  <a:schemeClr val="tx1"/>
                </a:solidFill>
              </a:rPr>
              <a:t>   Luisteren in de bredere kerk</a:t>
            </a:r>
            <a:endParaRPr lang="nl-NL" dirty="0">
              <a:solidFill>
                <a:schemeClr val="tx1"/>
              </a:solidFill>
            </a:endParaRPr>
          </a:p>
          <a:p>
            <a:pPr marL="139700" indent="0">
              <a:lnSpc>
                <a:spcPct val="114999"/>
              </a:lnSpc>
              <a:buNone/>
            </a:pPr>
            <a:endParaRPr lang="nl-NL" sz="1200" b="0" dirty="0">
              <a:solidFill>
                <a:schemeClr val="tx1"/>
              </a:solidFill>
              <a:latin typeface="Calibri" panose="020F0502020204030204" pitchFamily="34" charset="0"/>
              <a:cs typeface="Calibri" panose="020F0502020204030204" pitchFamily="34" charset="0"/>
            </a:endParaRPr>
          </a:p>
          <a:p>
            <a:pPr marL="482600" indent="-342900">
              <a:lnSpc>
                <a:spcPct val="114999"/>
              </a:lnSpc>
              <a:buAutoNum type="arabicPeriod"/>
            </a:pPr>
            <a:r>
              <a:rPr lang="nl-NL" b="0" dirty="0">
                <a:solidFill>
                  <a:srgbClr val="000000"/>
                </a:solidFill>
              </a:rPr>
              <a:t>Welke van de genoemde punten heeft ons het meest te zeggen als het gaat om verbondenheid bij onze proefplek/kerkplek? </a:t>
            </a:r>
            <a:r>
              <a:rPr lang="nl-NL" sz="1200" b="0" dirty="0">
                <a:solidFill>
                  <a:srgbClr val="000000"/>
                </a:solidFill>
              </a:rPr>
              <a:t>(Hiervoor mag elk teamlid een punt noemen en toelichten, terwijl de gespreksleider turft.)</a:t>
            </a:r>
          </a:p>
          <a:p>
            <a:pPr marL="482600" indent="-342900">
              <a:lnSpc>
                <a:spcPct val="114999"/>
              </a:lnSpc>
              <a:buAutoNum type="arabicPeriod"/>
            </a:pPr>
            <a:endParaRPr lang="nl-NL" sz="1200" b="0" dirty="0">
              <a:solidFill>
                <a:srgbClr val="000000"/>
              </a:solidFill>
            </a:endParaRPr>
          </a:p>
          <a:p>
            <a:pPr marL="482600" indent="-342900">
              <a:lnSpc>
                <a:spcPct val="114999"/>
              </a:lnSpc>
              <a:buAutoNum type="arabicPeriod"/>
            </a:pPr>
            <a:r>
              <a:rPr lang="nl-NL" b="0" dirty="0">
                <a:solidFill>
                  <a:srgbClr val="000000"/>
                </a:solidFill>
              </a:rPr>
              <a:t>Zijn er andere punten die we ook moeten bespreken als het gaat om verbondenheid in ons kerk-zijn vormgeven? Deze kunnen we aan het lijstje toevoegen.</a:t>
            </a:r>
            <a:endParaRPr lang="nl-NL" dirty="0"/>
          </a:p>
          <a:p>
            <a:pPr marL="482600" indent="-342900">
              <a:lnSpc>
                <a:spcPct val="114999"/>
              </a:lnSpc>
              <a:buAutoNum type="arabicPeriod"/>
            </a:pPr>
            <a:endParaRPr lang="nl-NL" b="0" dirty="0">
              <a:solidFill>
                <a:srgbClr val="000000"/>
              </a:solidFill>
            </a:endParaRPr>
          </a:p>
          <a:p>
            <a:pPr>
              <a:buAutoNum type="arabicPeriod"/>
            </a:pPr>
            <a:endParaRPr lang="nl-NL"/>
          </a:p>
        </p:txBody>
      </p:sp>
    </p:spTree>
    <p:extLst>
      <p:ext uri="{BB962C8B-B14F-4D97-AF65-F5344CB8AC3E}">
        <p14:creationId xmlns:p14="http://schemas.microsoft.com/office/powerpoint/2010/main" val="2252258813"/>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dbf021d9eb304811c0282c23f009f53a">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763446513bd846f3e9e9da9fce3f15d4"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DF13BB-A4D8-4491-9755-008AF8D5A19D}">
  <ds:schemaRefs>
    <ds:schemaRef ds:uri="a6f49c8e-8eab-4191-a29d-1b6b7ac3f899"/>
    <ds:schemaRef ds:uri="f1dc3472-35d9-499d-94fe-2d28f1a8ebf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E4645B-356C-4910-A24A-09B889118902}">
  <ds:schemaRefs>
    <ds:schemaRef ds:uri="http://schemas.microsoft.com/sharepoint/v3/contenttype/forms"/>
  </ds:schemaRefs>
</ds:datastoreItem>
</file>

<file path=customXml/itemProps3.xml><?xml version="1.0" encoding="utf-8"?>
<ds:datastoreItem xmlns:ds="http://schemas.openxmlformats.org/officeDocument/2006/customXml" ds:itemID="{A96CC4B6-0898-442F-973A-C5312143D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Hoofdthema - Leren Pionieren</vt:lpstr>
      <vt:lpstr>Kerk-zijn vormgeven</vt:lpstr>
      <vt:lpstr>Oriëntatie 1:  Zicht krijgen op gezamenlijkheid</vt:lpstr>
      <vt:lpstr>Oriëntatie 2:  Verbondenheid in beeld krijgen</vt:lpstr>
      <vt:lpstr>Kompas 1: Bijbelse inspiratie opdoen voor gezamenlijkheid  en verbondenheid  </vt:lpstr>
      <vt:lpstr>Kompas 2: Luisterend bidden met het oog op gezamenlijkheid  en verbondenheid  </vt:lpstr>
      <vt:lpstr>Reisgidsvideo Je eigen plek in het mozaïek van kerkplekken</vt:lpstr>
      <vt:lpstr>Reisgids 1:  In gezamenlijkheid kerk-zijn vormgeven</vt:lpstr>
      <vt:lpstr>Reisgids 1:  In gezamenlijkheid kerk-zijn vormgeven</vt:lpstr>
      <vt:lpstr>Reisgids 2:  In verbondenheid kerk-zijn vormgeven</vt:lpstr>
      <vt:lpstr>Reisgids 2:  In verbondenheid kerk-zijn vormgeven</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revision>404</cp:revision>
  <dcterms:modified xsi:type="dcterms:W3CDTF">2025-12-05T10:31:54Z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